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BE81736-2D24-4205-9DD2-CAD313764D2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1397F6-4A6B-4233-9AB2-AC93135FC61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Fuitová Jitka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HNOJIVA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Dusíkatá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DAM 390 </a:t>
            </a:r>
            <a:r>
              <a:rPr lang="cs-CZ" dirty="0" smtClean="0"/>
              <a:t>(39% </a:t>
            </a:r>
            <a:r>
              <a:rPr lang="cs-CZ" dirty="0"/>
              <a:t>o</a:t>
            </a:r>
            <a:r>
              <a:rPr lang="cs-CZ" dirty="0" smtClean="0"/>
              <a:t>bjem. N) – dusičnan amonný + močovina, rovnoměrná aplikace, kombinace s pesticidy, možnost popálení R</a:t>
            </a:r>
          </a:p>
          <a:p>
            <a:r>
              <a:rPr lang="cs-CZ" b="1" dirty="0" smtClean="0"/>
              <a:t>Dusíkaté vápno </a:t>
            </a:r>
            <a:r>
              <a:rPr lang="cs-CZ" dirty="0" smtClean="0"/>
              <a:t>(DV) min 19,8% N – na klíčící R toxické, vysoká cena, v práškové formě jako herbicid, insekticid, fungicid, hlavně v zahradnictví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FOSFOREČNÁ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Superfosfát granulovaný jednoduchý </a:t>
            </a:r>
            <a:r>
              <a:rPr lang="cs-CZ" dirty="0" smtClean="0"/>
              <a:t>(SP) 17-19% P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5</a:t>
            </a:r>
            <a:r>
              <a:rPr lang="cs-CZ" dirty="0" smtClean="0"/>
              <a:t> = 7- 8,5% P + 20% Ca + 10% S – vhodné hnojivo pro nedostatek S, při předseťové přípravě</a:t>
            </a:r>
          </a:p>
          <a:p>
            <a:r>
              <a:rPr lang="cs-CZ" b="1" dirty="0" smtClean="0"/>
              <a:t>Superfosfát granulovaný trojitý </a:t>
            </a:r>
            <a:r>
              <a:rPr lang="cs-CZ" dirty="0" smtClean="0"/>
              <a:t>(TSP) 45-48% P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5</a:t>
            </a:r>
            <a:r>
              <a:rPr lang="cs-CZ" dirty="0" smtClean="0"/>
              <a:t> = 20-21% P, stejné použití jako SP </a:t>
            </a:r>
          </a:p>
          <a:p>
            <a:r>
              <a:rPr lang="cs-CZ" b="1" dirty="0" err="1" smtClean="0"/>
              <a:t>Hyperkorn</a:t>
            </a:r>
            <a:r>
              <a:rPr lang="cs-CZ" b="1" dirty="0" smtClean="0"/>
              <a:t> + magnezium </a:t>
            </a:r>
            <a:r>
              <a:rPr lang="cs-CZ" dirty="0" smtClean="0"/>
              <a:t>(HP) 26% P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5 </a:t>
            </a:r>
            <a:r>
              <a:rPr lang="cs-CZ" dirty="0" smtClean="0"/>
              <a:t>= 11,5%P (</a:t>
            </a:r>
            <a:r>
              <a:rPr lang="cs-CZ" dirty="0" err="1" smtClean="0"/>
              <a:t>Hyperkorn</a:t>
            </a:r>
            <a:r>
              <a:rPr lang="cs-CZ" dirty="0" smtClean="0"/>
              <a:t> 26+3), řada doprovodných balastních prvků (</a:t>
            </a:r>
            <a:r>
              <a:rPr lang="cs-CZ" dirty="0" err="1" smtClean="0"/>
              <a:t>Zn</a:t>
            </a:r>
            <a:r>
              <a:rPr lang="cs-CZ" dirty="0" smtClean="0"/>
              <a:t>, B, </a:t>
            </a:r>
            <a:r>
              <a:rPr lang="cs-CZ" dirty="0" err="1" smtClean="0"/>
              <a:t>Mo</a:t>
            </a:r>
            <a:r>
              <a:rPr lang="cs-CZ" dirty="0" smtClean="0"/>
              <a:t>..), do kyselých půd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DRASELNÁ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Draselná sůl 60% </a:t>
            </a:r>
            <a:r>
              <a:rPr lang="cs-CZ" dirty="0" smtClean="0"/>
              <a:t>krystalická, granulovaná (DS) 60% K</a:t>
            </a:r>
            <a:r>
              <a:rPr lang="cs-CZ" baseline="-25000" dirty="0" smtClean="0"/>
              <a:t>2</a:t>
            </a:r>
            <a:r>
              <a:rPr lang="cs-CZ" dirty="0" smtClean="0"/>
              <a:t>O = 50% K – chlorid draselný, univerzální K hnojivo, na všechny plodiny (ne na R citlivé na Cl)</a:t>
            </a:r>
          </a:p>
          <a:p>
            <a:r>
              <a:rPr lang="cs-CZ" b="1" dirty="0" err="1" smtClean="0"/>
              <a:t>Kamex</a:t>
            </a:r>
            <a:r>
              <a:rPr lang="cs-CZ" b="1" dirty="0" smtClean="0"/>
              <a:t> granulovaný </a:t>
            </a:r>
            <a:r>
              <a:rPr lang="cs-CZ" dirty="0" smtClean="0"/>
              <a:t>(KX) 33% K + Mg, Na, S, Cl – ne na těžké jílovité půdy, cukrovka, krmná řepa, pícniny</a:t>
            </a:r>
          </a:p>
          <a:p>
            <a:r>
              <a:rPr lang="cs-CZ" b="1" dirty="0" smtClean="0"/>
              <a:t>Magnesia-kainit</a:t>
            </a:r>
            <a:r>
              <a:rPr lang="cs-CZ" dirty="0" smtClean="0"/>
              <a:t> (MK) 7,5-9,1% K – pastevní porosty, pícniny, halofytní 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DRASELNÁ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 smtClean="0"/>
              <a:t>Patentkali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PtK</a:t>
            </a:r>
            <a:r>
              <a:rPr lang="cs-CZ" dirty="0" smtClean="0"/>
              <a:t>) 24-25% K + Mg, Cl (max. 3%), S: k plodinám citlivým na Cl a náročným na Mg, zelenina, ovoce, okrasné keře, peckoviny</a:t>
            </a:r>
          </a:p>
          <a:p>
            <a:r>
              <a:rPr lang="cs-CZ" b="1" dirty="0" smtClean="0"/>
              <a:t>Síran draselný </a:t>
            </a:r>
            <a:r>
              <a:rPr lang="cs-CZ" dirty="0" smtClean="0"/>
              <a:t>(SD) 42% K + 17-18% S, vysoká cena, k plodinám citlivým na Cl, předseťové a předsaďbové hnojení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HOŘEČNATÁ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Hořká sůl 10% </a:t>
            </a:r>
            <a:r>
              <a:rPr lang="cs-CZ" dirty="0" smtClean="0"/>
              <a:t>Mg – mimokořenová výživa postřikem</a:t>
            </a:r>
          </a:p>
          <a:p>
            <a:r>
              <a:rPr lang="cs-CZ" b="1" dirty="0" err="1" smtClean="0"/>
              <a:t>Keiserit</a:t>
            </a:r>
            <a:r>
              <a:rPr lang="cs-CZ" b="1" dirty="0" smtClean="0"/>
              <a:t> </a:t>
            </a:r>
            <a:r>
              <a:rPr lang="cs-CZ" dirty="0" smtClean="0"/>
              <a:t>(KS) 15-16% Mg - + S, rychlá korekce deficience Mg, při předseťové přípravě</a:t>
            </a:r>
          </a:p>
          <a:p>
            <a:r>
              <a:rPr lang="cs-CZ" b="1" dirty="0" smtClean="0"/>
              <a:t>Magnesit MgCO</a:t>
            </a:r>
            <a:r>
              <a:rPr lang="cs-CZ" b="1" baseline="-25000" dirty="0" smtClean="0"/>
              <a:t>3</a:t>
            </a:r>
            <a:r>
              <a:rPr lang="cs-CZ" b="1" dirty="0" smtClean="0"/>
              <a:t>, dolomity a dolomitické vápence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Vápenatá: </a:t>
            </a:r>
          </a:p>
          <a:p>
            <a:r>
              <a:rPr lang="cs-CZ" b="1" dirty="0" smtClean="0"/>
              <a:t>Pálené vápno </a:t>
            </a:r>
            <a:r>
              <a:rPr lang="cs-CZ" dirty="0" smtClean="0"/>
              <a:t>(PV) 57-60% Ca</a:t>
            </a:r>
          </a:p>
          <a:p>
            <a:r>
              <a:rPr lang="cs-CZ" b="1" dirty="0" smtClean="0"/>
              <a:t>Mletý vápenec </a:t>
            </a:r>
            <a:r>
              <a:rPr lang="cs-CZ" dirty="0" smtClean="0"/>
              <a:t>(MV) 30-38% Ca+Mg</a:t>
            </a:r>
          </a:p>
          <a:p>
            <a:r>
              <a:rPr lang="cs-CZ" b="1" dirty="0" smtClean="0"/>
              <a:t>Vápenatohořečnatá struska </a:t>
            </a:r>
            <a:r>
              <a:rPr lang="cs-CZ" dirty="0" smtClean="0"/>
              <a:t>(VHS) 24-28% Ca+Mg – jemně mletá ocelářská struska, velmi pozvolné uvolňování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PEVNÁ VÍCESLOŽKOVÁ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Obsahují 2 a více živin hlavně v granulované formě</a:t>
            </a:r>
          </a:p>
          <a:p>
            <a:r>
              <a:rPr lang="cs-CZ" b="1" dirty="0" smtClean="0"/>
              <a:t>NPK- </a:t>
            </a:r>
            <a:r>
              <a:rPr lang="cs-CZ" dirty="0" smtClean="0"/>
              <a:t>různé poměry</a:t>
            </a:r>
            <a:r>
              <a:rPr lang="cs-CZ" b="1" dirty="0" smtClean="0"/>
              <a:t>, </a:t>
            </a:r>
            <a:r>
              <a:rPr lang="cs-CZ" b="1" dirty="0" err="1" smtClean="0"/>
              <a:t>Hyperkali</a:t>
            </a:r>
            <a:r>
              <a:rPr lang="cs-CZ" b="1" dirty="0" smtClean="0"/>
              <a:t>, </a:t>
            </a:r>
            <a:r>
              <a:rPr lang="cs-CZ" b="1" dirty="0" err="1" smtClean="0"/>
              <a:t>Cererit</a:t>
            </a:r>
            <a:r>
              <a:rPr lang="cs-CZ" b="1" dirty="0" smtClean="0"/>
              <a:t>, NP, </a:t>
            </a:r>
            <a:r>
              <a:rPr lang="cs-CZ" b="1" dirty="0" err="1" smtClean="0"/>
              <a:t>NPMg</a:t>
            </a:r>
            <a:r>
              <a:rPr lang="cs-CZ" b="1" dirty="0" smtClean="0"/>
              <a:t>, </a:t>
            </a:r>
            <a:r>
              <a:rPr lang="cs-CZ" dirty="0" smtClean="0"/>
              <a:t>…..</a:t>
            </a:r>
          </a:p>
          <a:p>
            <a:r>
              <a:rPr lang="cs-CZ" dirty="0" smtClean="0"/>
              <a:t>Hojně používané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DVOUSLOŽKOVÁ KAPALNÁ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základnímu hnojení ozimých a jarních plodin</a:t>
            </a:r>
          </a:p>
          <a:p>
            <a:r>
              <a:rPr lang="cs-CZ" dirty="0" smtClean="0"/>
              <a:t>nesmí se mísit s hnojivy obsahující Mg a Ca</a:t>
            </a:r>
          </a:p>
          <a:p>
            <a:r>
              <a:rPr lang="cs-CZ" b="1" dirty="0" err="1" smtClean="0"/>
              <a:t>Folimag</a:t>
            </a:r>
            <a:r>
              <a:rPr lang="cs-CZ" b="1" dirty="0" smtClean="0"/>
              <a:t>, </a:t>
            </a:r>
            <a:r>
              <a:rPr lang="cs-CZ" b="1" dirty="0" err="1" smtClean="0"/>
              <a:t>Premag</a:t>
            </a:r>
            <a:r>
              <a:rPr lang="cs-CZ" b="1" dirty="0" smtClean="0"/>
              <a:t>, </a:t>
            </a:r>
            <a:r>
              <a:rPr lang="cs-CZ" b="1" dirty="0" err="1" smtClean="0"/>
              <a:t>Synmag</a:t>
            </a:r>
            <a:r>
              <a:rPr lang="cs-CZ" b="1" dirty="0" smtClean="0"/>
              <a:t>, </a:t>
            </a:r>
            <a:r>
              <a:rPr lang="cs-CZ" b="1" dirty="0" err="1" smtClean="0"/>
              <a:t>Dammag</a:t>
            </a:r>
            <a:r>
              <a:rPr lang="cs-CZ" b="1" dirty="0" smtClean="0"/>
              <a:t>-1, -2, -3, </a:t>
            </a:r>
            <a:r>
              <a:rPr lang="cs-CZ" b="1" dirty="0" err="1" smtClean="0"/>
              <a:t>Dumag</a:t>
            </a:r>
            <a:r>
              <a:rPr lang="cs-CZ" b="1" dirty="0" smtClean="0"/>
              <a:t>,…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AGROFERT FARM PLAN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Precizní zemědělství – lokálně specifické hospodaření na pozemcích</a:t>
            </a:r>
          </a:p>
          <a:p>
            <a:r>
              <a:rPr lang="cs-CZ" b="1" dirty="0" smtClean="0"/>
              <a:t>3 základní technologie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GPS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GIS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Stroje a zařízení pro variabilní zásah</a:t>
            </a:r>
          </a:p>
          <a:p>
            <a:pPr marL="514350" indent="-514350"/>
            <a:r>
              <a:rPr lang="cs-CZ" b="1" dirty="0" smtClean="0"/>
              <a:t>4 základní okruhy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Lokalizace pozemku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Kontinuální sběr dat z pozemku (půdní vzorky, výnosy…)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výsledků a modelace map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Diferencovaný agrotechnický zásah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„PLÁNY HNOJENÍ“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Počítačový program na sestavení plánu: jak hnojit, kde hnojit, kolik hnojit</a:t>
            </a:r>
          </a:p>
          <a:p>
            <a:r>
              <a:rPr lang="cs-CZ" dirty="0" smtClean="0"/>
              <a:t>Různé evidence hnojiv a hnojení</a:t>
            </a:r>
          </a:p>
          <a:p>
            <a:r>
              <a:rPr lang="cs-CZ" dirty="0" smtClean="0"/>
              <a:t>Bilancování živin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hnojit?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Živiny = látky, které organismus přijímá a požaduje k projevu všech svých životních </a:t>
            </a:r>
            <a:r>
              <a:rPr lang="cs-CZ" dirty="0" err="1" smtClean="0"/>
              <a:t>fcí</a:t>
            </a:r>
            <a:endParaRPr lang="cs-CZ" dirty="0" smtClean="0"/>
          </a:p>
          <a:p>
            <a:r>
              <a:rPr lang="cs-CZ" dirty="0" smtClean="0"/>
              <a:t>Anorganické látky, které se stávají živinami většinou až ve své iontové formě</a:t>
            </a:r>
          </a:p>
          <a:p>
            <a:r>
              <a:rPr lang="cs-CZ" dirty="0" smtClean="0"/>
              <a:t>Nedostatek živiny se projevuje např. poruchami růstu, omezenou tvorbou vysokomolekulárních látek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živin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Makroelementy</a:t>
            </a:r>
            <a:r>
              <a:rPr lang="cs-CZ" dirty="0" smtClean="0"/>
              <a:t>: od několika desetin do desítek %: C, O, H, N, P, K, Ca, Mg, S</a:t>
            </a:r>
          </a:p>
          <a:p>
            <a:r>
              <a:rPr lang="cs-CZ" i="1" dirty="0" smtClean="0"/>
              <a:t>Mikroelementy</a:t>
            </a:r>
            <a:r>
              <a:rPr lang="cs-CZ" dirty="0" smtClean="0"/>
              <a:t>: obsah menší než 0,05 %: </a:t>
            </a:r>
            <a:r>
              <a:rPr lang="cs-CZ" dirty="0" err="1" smtClean="0"/>
              <a:t>Fe</a:t>
            </a:r>
            <a:r>
              <a:rPr lang="cs-CZ" dirty="0" smtClean="0"/>
              <a:t>, </a:t>
            </a:r>
            <a:r>
              <a:rPr lang="cs-CZ" dirty="0" err="1" smtClean="0"/>
              <a:t>Mn</a:t>
            </a:r>
            <a:r>
              <a:rPr lang="cs-CZ" dirty="0" smtClean="0"/>
              <a:t>, </a:t>
            </a:r>
            <a:r>
              <a:rPr lang="cs-CZ" dirty="0" err="1" smtClean="0"/>
              <a:t>Zn</a:t>
            </a:r>
            <a:r>
              <a:rPr lang="cs-CZ" dirty="0" smtClean="0"/>
              <a:t>, </a:t>
            </a:r>
            <a:r>
              <a:rPr lang="cs-CZ" dirty="0" err="1" smtClean="0"/>
              <a:t>Cu</a:t>
            </a:r>
            <a:r>
              <a:rPr lang="cs-CZ" dirty="0" smtClean="0"/>
              <a:t>, B, </a:t>
            </a:r>
            <a:r>
              <a:rPr lang="cs-CZ" dirty="0" err="1" smtClean="0"/>
              <a:t>Mo</a:t>
            </a:r>
            <a:endParaRPr lang="cs-CZ" dirty="0" smtClean="0"/>
          </a:p>
          <a:p>
            <a:r>
              <a:rPr lang="cs-CZ" i="1" dirty="0" smtClean="0"/>
              <a:t>Prvky užitečné</a:t>
            </a:r>
            <a:r>
              <a:rPr lang="cs-CZ" dirty="0" smtClean="0"/>
              <a:t>: jejich obsah v R může dosahovat vysokých hodnot, nepotřebují je všechny rostlinné druhy: Na, </a:t>
            </a:r>
            <a:r>
              <a:rPr lang="cs-CZ" dirty="0" err="1" smtClean="0"/>
              <a:t>Al</a:t>
            </a:r>
            <a:r>
              <a:rPr lang="cs-CZ" dirty="0" smtClean="0"/>
              <a:t>, Si, Cl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 živin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Většinu živin </a:t>
            </a:r>
            <a:r>
              <a:rPr lang="cs-CZ" i="1" dirty="0" smtClean="0"/>
              <a:t>svými kořeny </a:t>
            </a:r>
            <a:r>
              <a:rPr lang="cs-CZ" dirty="0" smtClean="0"/>
              <a:t>ve formě iontů: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Kationty: K</a:t>
            </a:r>
            <a:r>
              <a:rPr lang="cs-CZ" baseline="30000" dirty="0" smtClean="0"/>
              <a:t>+</a:t>
            </a:r>
            <a:r>
              <a:rPr lang="cs-CZ" dirty="0" smtClean="0"/>
              <a:t>, NH</a:t>
            </a:r>
            <a:r>
              <a:rPr lang="cs-CZ" baseline="-25000" dirty="0" smtClean="0"/>
              <a:t>4</a:t>
            </a:r>
            <a:r>
              <a:rPr lang="cs-CZ" baseline="30000" dirty="0" smtClean="0"/>
              <a:t>+</a:t>
            </a:r>
            <a:r>
              <a:rPr lang="cs-CZ" dirty="0" smtClean="0"/>
              <a:t>, Ca</a:t>
            </a:r>
            <a:r>
              <a:rPr lang="cs-CZ" baseline="30000" dirty="0" smtClean="0"/>
              <a:t>2+</a:t>
            </a:r>
            <a:r>
              <a:rPr lang="cs-CZ" dirty="0" smtClean="0"/>
              <a:t>, Mg</a:t>
            </a:r>
            <a:r>
              <a:rPr lang="cs-CZ" baseline="30000" dirty="0" smtClean="0"/>
              <a:t>2+</a:t>
            </a:r>
            <a:r>
              <a:rPr lang="cs-CZ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Anionty: NO</a:t>
            </a:r>
            <a:r>
              <a:rPr lang="cs-CZ" baseline="-25000" dirty="0" smtClean="0"/>
              <a:t>3</a:t>
            </a:r>
            <a:r>
              <a:rPr lang="cs-CZ" baseline="30000" dirty="0" smtClean="0"/>
              <a:t>-</a:t>
            </a:r>
            <a:r>
              <a:rPr lang="cs-CZ" dirty="0" smtClean="0"/>
              <a:t>, SO</a:t>
            </a:r>
            <a:r>
              <a:rPr lang="cs-CZ" baseline="-25000" dirty="0" smtClean="0"/>
              <a:t>4</a:t>
            </a:r>
            <a:r>
              <a:rPr lang="cs-CZ" baseline="30000" dirty="0" smtClean="0"/>
              <a:t>2-</a:t>
            </a:r>
            <a:r>
              <a:rPr lang="cs-CZ" dirty="0" smtClean="0"/>
              <a:t>, H</a:t>
            </a:r>
            <a:r>
              <a:rPr lang="cs-CZ" baseline="-25000" dirty="0" smtClean="0"/>
              <a:t>2</a:t>
            </a:r>
            <a:r>
              <a:rPr lang="cs-CZ" dirty="0" smtClean="0"/>
              <a:t>PO</a:t>
            </a:r>
            <a:r>
              <a:rPr lang="cs-CZ" baseline="-25000" dirty="0" smtClean="0"/>
              <a:t>4</a:t>
            </a:r>
            <a:r>
              <a:rPr lang="cs-CZ" baseline="30000" dirty="0" smtClean="0"/>
              <a:t>-</a:t>
            </a:r>
            <a:r>
              <a:rPr lang="cs-CZ" dirty="0" smtClean="0"/>
              <a:t>…</a:t>
            </a:r>
            <a:endParaRPr lang="cs-CZ" baseline="30000" dirty="0" smtClean="0"/>
          </a:p>
          <a:p>
            <a:pPr marL="514350" indent="-514350"/>
            <a:r>
              <a:rPr lang="cs-CZ" dirty="0" smtClean="0"/>
              <a:t>Proti koncentračnímu spádu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/>
            <a:r>
              <a:rPr lang="cs-CZ" i="1" dirty="0" smtClean="0"/>
              <a:t>Mimokořenová výživa</a:t>
            </a:r>
            <a:r>
              <a:rPr lang="cs-CZ" dirty="0" smtClean="0"/>
              <a:t>: list, stonek, květ, větve…: nikdy nemůže nahradit kořenovou výživu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projevy narušené výživy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Nekrózy</a:t>
            </a:r>
            <a:r>
              <a:rPr lang="cs-CZ" dirty="0" smtClean="0"/>
              <a:t>- nedostatek i nadbytek živin, hlavně porušený metabolismus</a:t>
            </a:r>
          </a:p>
          <a:p>
            <a:r>
              <a:rPr lang="cs-CZ" b="1" dirty="0" smtClean="0"/>
              <a:t>Barevné změny- </a:t>
            </a:r>
            <a:r>
              <a:rPr lang="cs-CZ" b="1" dirty="0" err="1" smtClean="0"/>
              <a:t>dekolorace</a:t>
            </a:r>
            <a:r>
              <a:rPr lang="cs-CZ" b="1" dirty="0" smtClean="0"/>
              <a:t> = chlorosy</a:t>
            </a:r>
            <a:r>
              <a:rPr lang="cs-CZ" dirty="0" smtClean="0"/>
              <a:t>: rozpad, špatná obnova, omezená tvorba chlorofylu → žloutnutí, purpurové zabarvení, černání dužiny brambor</a:t>
            </a:r>
          </a:p>
          <a:p>
            <a:r>
              <a:rPr lang="cs-CZ" b="1" dirty="0" smtClean="0"/>
              <a:t>Poruchy růstu- </a:t>
            </a:r>
            <a:r>
              <a:rPr lang="cs-CZ" dirty="0" smtClean="0"/>
              <a:t>nedostatek stavebních prvků (N</a:t>
            </a:r>
            <a:r>
              <a:rPr lang="cs-CZ" baseline="-25000" dirty="0" smtClean="0"/>
              <a:t>2</a:t>
            </a:r>
            <a:r>
              <a:rPr lang="cs-CZ" dirty="0" smtClean="0"/>
              <a:t>, Ca, B, </a:t>
            </a:r>
            <a:r>
              <a:rPr lang="cs-CZ" dirty="0" err="1" smtClean="0"/>
              <a:t>Zn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i="1" dirty="0" smtClean="0"/>
              <a:t>Organická (statková) hnojiva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Chlévský hnůj </a:t>
            </a:r>
            <a:r>
              <a:rPr lang="cs-CZ" dirty="0" smtClean="0"/>
              <a:t>(35-40 t/ha/4 roky)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Močůvka</a:t>
            </a:r>
            <a:r>
              <a:rPr lang="cs-CZ" dirty="0" smtClean="0"/>
              <a:t> (N-K hnojivo, travnaté porosty, nadměrné rozšíření plevelů, 30-40 t/ha)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Kejda</a:t>
            </a:r>
            <a:r>
              <a:rPr lang="cs-CZ" dirty="0" smtClean="0"/>
              <a:t> (nadměrné ředění!, hlavně na kukuřici)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Zaorávka slámy </a:t>
            </a:r>
            <a:r>
              <a:rPr lang="cs-CZ" dirty="0" smtClean="0"/>
              <a:t>(nedostatek statkových hnojiv, hlavně sláma ozimé řepky, ozimé obilniny)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Zelené hnojení </a:t>
            </a:r>
            <a:r>
              <a:rPr lang="cs-CZ" dirty="0" smtClean="0"/>
              <a:t>(zaorává se vyprodukovaná hmota R, které jsou pěstovány k tomuto účelu, hořčice, řepka a ředkev, jetel plazivý, použití při ztížené dopravě)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 smtClean="0"/>
              <a:t>Průmyslová (minerální, koncentrovaná) hnojiva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Vyšší obsah živin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 přírodních surovin (fosfáty, draselné minerály, vápence) a zdrojem N je přímá syntéza amoniaku z N a H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Při výrobě se omezuje množství vedlejších složek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Dusíkatá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Ledek vápenatý </a:t>
            </a:r>
            <a:r>
              <a:rPr lang="cs-CZ" dirty="0" smtClean="0"/>
              <a:t>(LV) 15% N, 20% Ca – na list s rychlým účinkem, do 300 kg/ha, pozdní přihnojení obilnin, cukrovky, krmné řepy, máku…</a:t>
            </a:r>
          </a:p>
          <a:p>
            <a:r>
              <a:rPr lang="cs-CZ" b="1" dirty="0" smtClean="0"/>
              <a:t>Síran amonný </a:t>
            </a:r>
            <a:r>
              <a:rPr lang="cs-CZ" dirty="0" smtClean="0"/>
              <a:t>(SA) 21% N, 24% S – N ve čpavkové formě, vhodný k základnímu hnojení, řepka, chmel, cibule, brambory, kukuřice, nutné vápnění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Dusíkatá hnojiva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Dusičnan amonný </a:t>
            </a:r>
            <a:r>
              <a:rPr lang="cs-CZ" dirty="0" smtClean="0"/>
              <a:t>(DA) = Ledek amonný 34%N obě formy N, univerzální hnojivo, možnost výbuchu, PE pytle</a:t>
            </a:r>
          </a:p>
          <a:p>
            <a:r>
              <a:rPr lang="cs-CZ" b="1" dirty="0" smtClean="0"/>
              <a:t>Ledek amonný s vápencem </a:t>
            </a:r>
            <a:r>
              <a:rPr lang="cs-CZ" dirty="0" smtClean="0"/>
              <a:t>(LAV) 25%, 26%, 27%, </a:t>
            </a:r>
            <a:r>
              <a:rPr lang="cs-CZ" dirty="0" err="1" smtClean="0"/>
              <a:t>27</a:t>
            </a:r>
            <a:r>
              <a:rPr lang="cs-CZ" dirty="0" smtClean="0"/>
              <a:t>,5% N, NH</a:t>
            </a:r>
            <a:r>
              <a:rPr lang="cs-CZ" baseline="-25000" dirty="0" smtClean="0"/>
              <a:t>4</a:t>
            </a:r>
            <a:r>
              <a:rPr lang="cs-CZ" dirty="0" smtClean="0"/>
              <a:t>NO</a:t>
            </a:r>
            <a:r>
              <a:rPr lang="cs-CZ" baseline="-25000" dirty="0" smtClean="0"/>
              <a:t>3</a:t>
            </a:r>
            <a:r>
              <a:rPr lang="cs-CZ" dirty="0" smtClean="0"/>
              <a:t> + CaCO</a:t>
            </a:r>
            <a:r>
              <a:rPr lang="cs-CZ" baseline="-25000" dirty="0" smtClean="0"/>
              <a:t>3</a:t>
            </a:r>
            <a:r>
              <a:rPr lang="cs-CZ" dirty="0" smtClean="0"/>
              <a:t>, </a:t>
            </a:r>
            <a:r>
              <a:rPr lang="cs-CZ" i="1" dirty="0" smtClean="0"/>
              <a:t>LAM, LAD, LAS</a:t>
            </a:r>
            <a:r>
              <a:rPr lang="cs-CZ" dirty="0" smtClean="0"/>
              <a:t>, univerzální, do všech půd</a:t>
            </a:r>
          </a:p>
          <a:p>
            <a:r>
              <a:rPr lang="cs-CZ" b="1" dirty="0" smtClean="0"/>
              <a:t>Močovina</a:t>
            </a:r>
            <a:r>
              <a:rPr lang="cs-CZ" dirty="0" smtClean="0"/>
              <a:t> (MO)- v půdě se štěpí na uhličitan amonný a vodu, okyseluje, rychlé zapravení do půdy, kombinace s pesticidy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166</TotalTime>
  <Words>982</Words>
  <Application>Microsoft Office PowerPoint</Application>
  <PresentationFormat>Předvádění na obrazovce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HNOJIVA</vt:lpstr>
      <vt:lpstr>Proč hnojit?</vt:lpstr>
      <vt:lpstr>Rozdělení živin</vt:lpstr>
      <vt:lpstr>Příjem živin</vt:lpstr>
      <vt:lpstr>Hlavní projevy narušené výživy</vt:lpstr>
      <vt:lpstr>HNOJIVA</vt:lpstr>
      <vt:lpstr>HNOJIVA</vt:lpstr>
      <vt:lpstr>Dusíkatá hnojiva</vt:lpstr>
      <vt:lpstr>Dusíkatá hnojiva</vt:lpstr>
      <vt:lpstr>Dusíkatá hnojiva</vt:lpstr>
      <vt:lpstr>FOSFOREČNÁ HNOJIVA</vt:lpstr>
      <vt:lpstr>DRASELNÁ HNOJIVA</vt:lpstr>
      <vt:lpstr>DRASELNÁ HNOJIVA</vt:lpstr>
      <vt:lpstr>HOŘEČNATÁ HNOJIVA</vt:lpstr>
      <vt:lpstr>Ostatní hnojiva</vt:lpstr>
      <vt:lpstr>PEVNÁ VÍCESLOŽKOVÁ HNOJIVA</vt:lpstr>
      <vt:lpstr>DVOUSLOŽKOVÁ KAPALNÁ HNOJIVA</vt:lpstr>
      <vt:lpstr>AGROFERT FARM PLAN</vt:lpstr>
      <vt:lpstr>„PLÁNY HNOJENÍ“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Jitka</dc:creator>
  <cp:lastModifiedBy>Jitka</cp:lastModifiedBy>
  <cp:revision>17</cp:revision>
  <dcterms:created xsi:type="dcterms:W3CDTF">2009-11-25T14:37:05Z</dcterms:created>
  <dcterms:modified xsi:type="dcterms:W3CDTF">2009-11-25T17:23:36Z</dcterms:modified>
</cp:coreProperties>
</file>