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9D2525-487C-4C12-B21B-D07C253EB0FF}" type="datetimeFigureOut">
              <a:rPr lang="cs-CZ" smtClean="0"/>
              <a:pPr/>
              <a:t>16.12.2009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8AC383-3069-4E2B-8CFA-91593E1475B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opa.cz/index.php?dok=01270000000104,det" TargetMode="External"/><Relationship Id="rId2" Type="http://schemas.openxmlformats.org/officeDocument/2006/relationships/hyperlink" Target="http://www.hemp-production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nopa.cz/index.php?dok=01270000000318,det" TargetMode="External"/><Relationship Id="rId4" Type="http://schemas.openxmlformats.org/officeDocument/2006/relationships/hyperlink" Target="http://www.konopa.cz/index.php?dok=01270000000291,de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8305800" cy="1143000"/>
          </a:xfrm>
        </p:spPr>
        <p:txBody>
          <a:bodyPr/>
          <a:lstStyle/>
          <a:p>
            <a:r>
              <a:rPr lang="cs-CZ" sz="2800" dirty="0" smtClean="0">
                <a:solidFill>
                  <a:schemeClr val="tx2">
                    <a:lumMod val="25000"/>
                  </a:schemeClr>
                </a:solidFill>
              </a:rPr>
              <a:t>Hudcová Stanislava</a:t>
            </a:r>
          </a:p>
          <a:p>
            <a:r>
              <a:rPr lang="cs-CZ" dirty="0" smtClean="0"/>
              <a:t>2. ročník </a:t>
            </a:r>
            <a:r>
              <a:rPr lang="cs-CZ" dirty="0" err="1" smtClean="0"/>
              <a:t>NMgr</a:t>
            </a:r>
            <a:r>
              <a:rPr lang="cs-CZ" dirty="0" smtClean="0"/>
              <a:t>. TV-</a:t>
            </a:r>
            <a:r>
              <a:rPr lang="cs-CZ" dirty="0" err="1" smtClean="0"/>
              <a:t>Bi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05800" cy="1981200"/>
          </a:xfrm>
        </p:spPr>
        <p:txBody>
          <a:bodyPr/>
          <a:lstStyle/>
          <a:p>
            <a:r>
              <a:rPr lang="cs-CZ" sz="6000" dirty="0" smtClean="0">
                <a:solidFill>
                  <a:schemeClr val="accent3"/>
                </a:solidFill>
              </a:rPr>
              <a:t>VYUŽITÍ KONOPÍ</a:t>
            </a:r>
            <a:endParaRPr lang="cs-CZ" sz="6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OLEJ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PRŮMĚRNÉ SLOŽENÍ:</a:t>
            </a:r>
            <a:r>
              <a:rPr lang="cs-CZ" dirty="0" smtClean="0"/>
              <a:t>  </a:t>
            </a:r>
            <a:br>
              <a:rPr lang="cs-CZ" dirty="0" smtClean="0"/>
            </a:br>
            <a:r>
              <a:rPr lang="cs-CZ" dirty="0" smtClean="0"/>
              <a:t>20-25% bílkoviny </a:t>
            </a:r>
            <a:br>
              <a:rPr lang="cs-CZ" dirty="0" smtClean="0"/>
            </a:br>
            <a:r>
              <a:rPr lang="cs-CZ" dirty="0" smtClean="0"/>
              <a:t>25-35% olej</a:t>
            </a:r>
            <a:br>
              <a:rPr lang="cs-CZ" dirty="0" smtClean="0"/>
            </a:br>
            <a:r>
              <a:rPr lang="cs-CZ" dirty="0" smtClean="0"/>
              <a:t>10-15% sacharidů ve formě vlákniny</a:t>
            </a:r>
            <a:br>
              <a:rPr lang="cs-CZ" dirty="0" smtClean="0"/>
            </a:br>
            <a:r>
              <a:rPr lang="cs-CZ" dirty="0" smtClean="0"/>
              <a:t>vysoký obsah vitamínů řady B1 a B2, vitamín E, vápník, hořčík, železo..</a:t>
            </a:r>
          </a:p>
          <a:p>
            <a:pPr>
              <a:buFontTx/>
              <a:buChar char="-"/>
            </a:pPr>
            <a:r>
              <a:rPr lang="cs-CZ" dirty="0" smtClean="0"/>
              <a:t>zelená barva, chuť podobná chuti oříškové</a:t>
            </a:r>
          </a:p>
          <a:p>
            <a:pPr>
              <a:buFontTx/>
              <a:buChar char="-"/>
            </a:pPr>
            <a:r>
              <a:rPr lang="cs-CZ" dirty="0" smtClean="0"/>
              <a:t>řadí se mezi špičkové stolní rostlinné oleje</a:t>
            </a:r>
          </a:p>
          <a:p>
            <a:pPr>
              <a:buFontTx/>
              <a:buChar char="-"/>
            </a:pPr>
            <a:r>
              <a:rPr lang="cs-CZ" dirty="0" smtClean="0"/>
              <a:t>nedoporučuje se k vaření</a:t>
            </a:r>
          </a:p>
          <a:p>
            <a:pPr>
              <a:buFontTx/>
              <a:buChar char="-"/>
            </a:pPr>
            <a:r>
              <a:rPr lang="cs-CZ" dirty="0" smtClean="0"/>
              <a:t>uchovávat na chladném a temném místě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Obrázek 3" descr="konopny_ol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85728"/>
            <a:ext cx="250031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posiluje imunitní systém člověka </a:t>
            </a:r>
          </a:p>
          <a:p>
            <a:r>
              <a:rPr lang="cs-CZ" dirty="0" smtClean="0"/>
              <a:t>při léčbě pacientů trpících rakovinou, kardiovaskulárními nemocemi, zakrněním žláz, žlučovými kameny, ledvinovou degenerací, suchou kůží, nemocných AIDS, akné a menstruačními problémy </a:t>
            </a:r>
          </a:p>
          <a:p>
            <a:r>
              <a:rPr lang="cs-CZ" dirty="0" smtClean="0"/>
              <a:t>snižuje možnost srdeční příhody </a:t>
            </a:r>
          </a:p>
          <a:p>
            <a:r>
              <a:rPr lang="cs-CZ" dirty="0" smtClean="0"/>
              <a:t>redukuje záněty </a:t>
            </a:r>
          </a:p>
          <a:p>
            <a:r>
              <a:rPr lang="cs-CZ" dirty="0" smtClean="0"/>
              <a:t>proti vyrážkám a oparům</a:t>
            </a:r>
          </a:p>
          <a:p>
            <a:r>
              <a:rPr lang="cs-CZ" dirty="0" smtClean="0"/>
              <a:t>při přípravě pomazánek, marinád a salátů. 3-4 lžičky konopného oleje postačí na pokrytí denní dávky kyseliny </a:t>
            </a:r>
            <a:r>
              <a:rPr lang="cs-CZ" dirty="0" err="1" smtClean="0"/>
              <a:t>linolové</a:t>
            </a:r>
            <a:r>
              <a:rPr lang="cs-CZ" dirty="0" smtClean="0"/>
              <a:t> a </a:t>
            </a:r>
            <a:r>
              <a:rPr lang="cs-CZ" dirty="0" err="1" smtClean="0"/>
              <a:t>linolenové</a:t>
            </a:r>
            <a:r>
              <a:rPr lang="cs-CZ" dirty="0" smtClean="0"/>
              <a:t>. Podle druhu a místa růstu se podíl </a:t>
            </a:r>
            <a:r>
              <a:rPr lang="cs-CZ" dirty="0" err="1" smtClean="0"/>
              <a:t>linolenové</a:t>
            </a:r>
            <a:r>
              <a:rPr lang="cs-CZ" dirty="0" smtClean="0"/>
              <a:t> kyseliny v konopí pohybuje mezi 46-70%, tzn. mezi hodnotami oleje slunečnicového a sójového. Praktické je, že konopný olej je až do –15°C tekutý. Hodí se také k výrobě margarínu.</a:t>
            </a:r>
          </a:p>
          <a:p>
            <a:r>
              <a:rPr lang="cs-CZ" dirty="0" smtClean="0"/>
              <a:t>příznivé účinky na kůži a vlasy, zvyšuje příznivé účinky jiných látek (oleje z </a:t>
            </a:r>
            <a:r>
              <a:rPr lang="cs-CZ" dirty="0" err="1" smtClean="0"/>
              <a:t>avocada</a:t>
            </a:r>
            <a:r>
              <a:rPr lang="cs-CZ" dirty="0" smtClean="0"/>
              <a:t>, mandlí nebo jojoby)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/>
          <a:lstStyle/>
          <a:p>
            <a:r>
              <a:rPr lang="cs-CZ" sz="3200" dirty="0" smtClean="0">
                <a:solidFill>
                  <a:srgbClr val="FFC000"/>
                </a:solidFill>
              </a:rPr>
              <a:t>Léčebné účinky konopného oleje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4" name="Obrázek 3" descr="konopný ol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357430"/>
            <a:ext cx="2547952" cy="1554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Používají se semena (pražená nebo nepražená) na výrobu müsli, chleba, pečiva, do omáček a salátů, rozmixováním loupaných semen s vodou vzniká lahodné mléko. Konopná semínka mohou být rozdrcena na mast podobnou arašídové pomazánce. Olej, který má lehce ořechovou chuť a je jedním z nejcennějších olejů pro vysoký obsah kyseliny </a:t>
            </a:r>
            <a:r>
              <a:rPr lang="cs-CZ" dirty="0" err="1" smtClean="0"/>
              <a:t>gamma</a:t>
            </a:r>
            <a:r>
              <a:rPr lang="cs-CZ" dirty="0" smtClean="0"/>
              <a:t>-</a:t>
            </a:r>
            <a:r>
              <a:rPr lang="cs-CZ" dirty="0" err="1" smtClean="0"/>
              <a:t>linolové</a:t>
            </a:r>
            <a:r>
              <a:rPr lang="cs-CZ" dirty="0" smtClean="0"/>
              <a:t> se výborně hodí do studené kuchyně.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Pokrutiny</a:t>
            </a:r>
            <a:r>
              <a:rPr lang="cs-CZ" dirty="0" smtClean="0"/>
              <a:t> - odpad z lisování semene na olej - se dají rozemlít a použít jako bezlepková mouka. Na trhu jsou k dostání těstoviny s obsahem konopné mouky. (viz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hlinkClick r:id="rId2"/>
              </a:rPr>
              <a:t>www.</a:t>
            </a:r>
            <a:r>
              <a:rPr lang="cs-CZ" dirty="0" err="1" smtClean="0">
                <a:solidFill>
                  <a:schemeClr val="bg1">
                    <a:lumMod val="75000"/>
                    <a:lumOff val="25000"/>
                  </a:schemeClr>
                </a:solidFill>
                <a:hlinkClick r:id="rId2"/>
              </a:rPr>
              <a:t>hemp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hlinkClick r:id="rId2"/>
              </a:rPr>
              <a:t>-</a:t>
            </a:r>
            <a:r>
              <a:rPr lang="cs-CZ" dirty="0" err="1" smtClean="0">
                <a:solidFill>
                  <a:schemeClr val="bg1">
                    <a:lumMod val="75000"/>
                    <a:lumOff val="25000"/>
                  </a:schemeClr>
                </a:solidFill>
                <a:hlinkClick r:id="rId2"/>
              </a:rPr>
              <a:t>production.cz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Další produkty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900" dirty="0" smtClean="0">
                <a:hlinkClick r:id="rId3"/>
              </a:rPr>
              <a:t>http://www.</a:t>
            </a:r>
            <a:r>
              <a:rPr lang="cs-CZ" sz="1900" dirty="0" err="1" smtClean="0">
                <a:hlinkClick r:id="rId3"/>
              </a:rPr>
              <a:t>konopa.cz</a:t>
            </a:r>
            <a:r>
              <a:rPr lang="cs-CZ" sz="1900" dirty="0" smtClean="0">
                <a:hlinkClick r:id="rId3"/>
              </a:rPr>
              <a:t>/index.</a:t>
            </a:r>
            <a:r>
              <a:rPr lang="cs-CZ" sz="1900" dirty="0" err="1" smtClean="0">
                <a:hlinkClick r:id="rId3"/>
              </a:rPr>
              <a:t>php</a:t>
            </a:r>
            <a:r>
              <a:rPr lang="cs-CZ" sz="1900" dirty="0" smtClean="0">
                <a:hlinkClick r:id="rId3"/>
              </a:rPr>
              <a:t>?dok=01270000000104,</a:t>
            </a:r>
            <a:r>
              <a:rPr lang="cs-CZ" sz="1900" dirty="0" err="1" smtClean="0">
                <a:hlinkClick r:id="rId3"/>
              </a:rPr>
              <a:t>det</a:t>
            </a:r>
            <a:r>
              <a:rPr lang="cs-CZ" sz="1900" dirty="0" smtClean="0"/>
              <a:t>, </a:t>
            </a:r>
            <a:r>
              <a:rPr lang="cs-CZ" sz="1900" dirty="0" smtClean="0">
                <a:hlinkClick r:id="rId4"/>
              </a:rPr>
              <a:t>http://www.</a:t>
            </a:r>
            <a:r>
              <a:rPr lang="cs-CZ" sz="1900" dirty="0" err="1" smtClean="0">
                <a:hlinkClick r:id="rId4"/>
              </a:rPr>
              <a:t>konopa.cz</a:t>
            </a:r>
            <a:r>
              <a:rPr lang="cs-CZ" sz="1900" dirty="0" smtClean="0">
                <a:hlinkClick r:id="rId4"/>
              </a:rPr>
              <a:t>/index.</a:t>
            </a:r>
            <a:r>
              <a:rPr lang="cs-CZ" sz="1900" dirty="0" err="1" smtClean="0">
                <a:hlinkClick r:id="rId4"/>
              </a:rPr>
              <a:t>php</a:t>
            </a:r>
            <a:r>
              <a:rPr lang="cs-CZ" sz="1900" dirty="0" smtClean="0">
                <a:hlinkClick r:id="rId4"/>
              </a:rPr>
              <a:t>?dok=01270000000291,</a:t>
            </a:r>
            <a:r>
              <a:rPr lang="cs-CZ" sz="1900" dirty="0" err="1" smtClean="0">
                <a:hlinkClick r:id="rId4"/>
              </a:rPr>
              <a:t>det</a:t>
            </a:r>
            <a:r>
              <a:rPr lang="cs-CZ" sz="1900" dirty="0" smtClean="0"/>
              <a:t>, </a:t>
            </a:r>
            <a:r>
              <a:rPr lang="cs-CZ" sz="1900" dirty="0" smtClean="0">
                <a:hlinkClick r:id="rId5"/>
              </a:rPr>
              <a:t>http://www.</a:t>
            </a:r>
            <a:r>
              <a:rPr lang="cs-CZ" sz="1900" dirty="0" err="1" smtClean="0">
                <a:hlinkClick r:id="rId5"/>
              </a:rPr>
              <a:t>konopa.cz</a:t>
            </a:r>
            <a:r>
              <a:rPr lang="cs-CZ" sz="1900" dirty="0" smtClean="0">
                <a:hlinkClick r:id="rId5"/>
              </a:rPr>
              <a:t>/index.</a:t>
            </a:r>
            <a:r>
              <a:rPr lang="cs-CZ" sz="1900" dirty="0" err="1" smtClean="0">
                <a:hlinkClick r:id="rId5"/>
              </a:rPr>
              <a:t>php</a:t>
            </a:r>
            <a:r>
              <a:rPr lang="cs-CZ" sz="1900" dirty="0" smtClean="0">
                <a:hlinkClick r:id="rId5"/>
              </a:rPr>
              <a:t>?dok=01270000000318,</a:t>
            </a:r>
            <a:r>
              <a:rPr lang="cs-CZ" sz="1900" dirty="0" err="1" smtClean="0">
                <a:hlinkClick r:id="rId5"/>
              </a:rPr>
              <a:t>det</a:t>
            </a:r>
            <a:r>
              <a:rPr lang="cs-CZ" sz="1900" dirty="0" smtClean="0"/>
              <a:t>, </a:t>
            </a:r>
            <a:endParaRPr lang="cs-CZ" sz="19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cs-CZ" sz="3600" dirty="0" smtClean="0">
                <a:solidFill>
                  <a:srgbClr val="FFC000"/>
                </a:solidFill>
              </a:rPr>
              <a:t>Potraviny z konopí</a:t>
            </a:r>
            <a:endParaRPr lang="cs-CZ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000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000" b="1" u="sng" dirty="0" smtClean="0"/>
              <a:t>Vlastnosti směsových tkanin s konopným vláknem:</a:t>
            </a:r>
            <a:endParaRPr lang="cs-CZ" sz="2000" dirty="0" smtClean="0"/>
          </a:p>
          <a:p>
            <a:r>
              <a:rPr lang="cs-CZ" sz="2000" dirty="0" smtClean="0"/>
              <a:t>hladký omak a příjemný styk s pokožkou ( vhodné pro alergiky) </a:t>
            </a:r>
          </a:p>
          <a:p>
            <a:r>
              <a:rPr lang="cs-CZ" sz="2000" dirty="0" smtClean="0"/>
              <a:t>jelikož vlákna obsahují konopný olej, kladně působí na lidský organizmus</a:t>
            </a:r>
          </a:p>
          <a:p>
            <a:r>
              <a:rPr lang="cs-CZ" sz="2000" dirty="0" smtClean="0"/>
              <a:t>tkaniny dodávají chladivý efekt</a:t>
            </a:r>
          </a:p>
          <a:p>
            <a:pPr>
              <a:buNone/>
            </a:pPr>
            <a:endParaRPr lang="cs-CZ" sz="2000" b="1" u="sng" dirty="0" smtClean="0"/>
          </a:p>
          <a:p>
            <a:pPr>
              <a:buNone/>
            </a:pPr>
            <a:r>
              <a:rPr lang="cs-CZ" sz="2000" b="1" u="sng" dirty="0" smtClean="0"/>
              <a:t>Vlastnosti konopných látek:</a:t>
            </a:r>
            <a:endParaRPr lang="cs-CZ" sz="2000" b="1" dirty="0" smtClean="0"/>
          </a:p>
          <a:p>
            <a:r>
              <a:rPr lang="cs-CZ" sz="2000" dirty="0" smtClean="0"/>
              <a:t>Obsah kyslíku v samotném konopném vláknu nedovoluje tvoření anaerobních bakterií (potraviny zabalené do konopného vlákna zůstávají až 2x tak dlouho čerstvé).</a:t>
            </a:r>
          </a:p>
          <a:p>
            <a:r>
              <a:rPr lang="cs-CZ" sz="2000" dirty="0" smtClean="0"/>
              <a:t>Antiseptické vlastnosti - látky prokazují schopnost tlumit kožní plísňová onemocnění.</a:t>
            </a:r>
          </a:p>
          <a:p>
            <a:r>
              <a:rPr lang="cs-CZ" sz="2000" dirty="0" smtClean="0"/>
              <a:t>V důsledku chybějících bílkovin jsou konopná vlákna přirozeně chráněna před napadením moly!</a:t>
            </a:r>
          </a:p>
          <a:p>
            <a:r>
              <a:rPr lang="cs-CZ" sz="2000" dirty="0" smtClean="0"/>
              <a:t>Ze skupiny lýkových vláken je konopné vlákno nejjemnější a má nejměkčí omak.</a:t>
            </a:r>
          </a:p>
          <a:p>
            <a:r>
              <a:rPr lang="cs-CZ" sz="2000" dirty="0" smtClean="0"/>
              <a:t>Vysoká pevnost v tahu.</a:t>
            </a:r>
          </a:p>
          <a:p>
            <a:r>
              <a:rPr lang="cs-CZ" sz="2000" dirty="0" smtClean="0"/>
              <a:t>Vysoká odolnost vůči teplu! Při 370°C dochází ke změnám barvy, nad 1000°C uhelnatí, ale nevzplane. Této vlastnosti využívá letecká společnost </a:t>
            </a:r>
            <a:r>
              <a:rPr lang="cs-CZ" sz="2000" dirty="0" err="1" smtClean="0"/>
              <a:t>CrossAir</a:t>
            </a:r>
            <a:r>
              <a:rPr lang="cs-CZ" sz="2000" dirty="0" smtClean="0"/>
              <a:t> a testuje konopí jako izolační látku při stavbě letadel.</a:t>
            </a:r>
          </a:p>
          <a:p>
            <a:r>
              <a:rPr lang="cs-CZ" sz="2000" dirty="0" smtClean="0"/>
              <a:t>Vysoká savost.</a:t>
            </a:r>
          </a:p>
          <a:p>
            <a:r>
              <a:rPr lang="cs-CZ" sz="2000" dirty="0" smtClean="0"/>
              <a:t>Popáleniny na které je přiloženo 100% konopné vlákno se rychle hojí a tlumí, tiší bolesti.</a:t>
            </a:r>
          </a:p>
          <a:p>
            <a:r>
              <a:rPr lang="cs-CZ" sz="2000" dirty="0" smtClean="0"/>
              <a:t>Běžné směsové konopné tkaniny zadrží až 95% UV záření , 100% konopné plátno zadrží 100% UV- záření! (V molekulárním průřezu tvoří konopné vlákno trojúhelník z kruhovitých prvků. Tento tvar polygonového hranolu rozptyluje a pohlcuje zvukové a UV záření).</a:t>
            </a:r>
            <a:r>
              <a:rPr lang="cs-CZ" sz="2000" i="1" dirty="0" smtClean="0"/>
              <a:t> Ostatní textilie tkané s běžnými surovinami jako je len, bavlna, apod. zadrží 30-60%.</a:t>
            </a:r>
            <a:endParaRPr lang="cs-CZ" sz="2000" dirty="0" smtClean="0"/>
          </a:p>
          <a:p>
            <a:r>
              <a:rPr lang="cs-CZ" sz="2000" dirty="0" smtClean="0"/>
              <a:t>Vlákno je antistatické a nepřitahuje tudíž špínu</a:t>
            </a:r>
          </a:p>
          <a:p>
            <a:pPr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Konopné textilie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o.s.konopa- log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50"/>
            <a:ext cx="5429288" cy="149502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ZDROJ: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729" y="3244334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</a:t>
            </a:r>
            <a:r>
              <a:rPr lang="cs-CZ" sz="3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konopa.cz</a:t>
            </a:r>
            <a:r>
              <a:rPr lang="cs-CZ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/index.</a:t>
            </a:r>
            <a:r>
              <a:rPr lang="cs-CZ" sz="3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php</a:t>
            </a:r>
            <a:endParaRPr lang="cs-CZ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Konopí seté 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cs-CZ" i="1" dirty="0" err="1" smtClean="0">
                <a:solidFill>
                  <a:schemeClr val="tx2">
                    <a:lumMod val="75000"/>
                  </a:schemeClr>
                </a:solidFill>
              </a:rPr>
              <a:t>Cannabis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2">
                    <a:lumMod val="75000"/>
                  </a:schemeClr>
                </a:solidFill>
              </a:rPr>
              <a:t>sativa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cs-CZ" dirty="0" smtClean="0"/>
              <a:t>- univerzální rostlina využitelná ve všech odvětvích činnosti dnešního člověka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+ pro pěstování konopí:</a:t>
            </a: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přináší nová pracovní místa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oživuje strojírenský i zemědělský průmysl a další odvětví ekonomiky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 umožňuje znovunavázat vztah člověka a přírody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FFC000"/>
                </a:solidFill>
              </a:rPr>
              <a:t>KONOPÍ JAKO KLÍČ K OTEVŘENÍ BRAN TRVALE UDRŽITELNÉHO ROZVOJE</a:t>
            </a:r>
            <a:endParaRPr lang="cs-CZ" sz="3200" dirty="0">
              <a:solidFill>
                <a:srgbClr val="FFC000"/>
              </a:solidFill>
            </a:endParaRPr>
          </a:p>
        </p:txBody>
      </p:sp>
      <p:pic>
        <p:nvPicPr>
          <p:cNvPr id="5" name="Obrázek 4" descr="o.s.konopa-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643182"/>
            <a:ext cx="3113193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r>
              <a:rPr lang="cs-CZ" dirty="0" smtClean="0"/>
              <a:t>Čeleď </a:t>
            </a:r>
            <a:r>
              <a:rPr lang="cs-CZ" dirty="0" err="1" smtClean="0"/>
              <a:t>konopovitých</a:t>
            </a:r>
            <a:r>
              <a:rPr lang="cs-CZ" dirty="0" smtClean="0"/>
              <a:t> rostlin </a:t>
            </a:r>
            <a:r>
              <a:rPr lang="cs-CZ" i="1" dirty="0" smtClean="0"/>
              <a:t>(</a:t>
            </a:r>
            <a:r>
              <a:rPr lang="cs-CZ" i="1" dirty="0" err="1" smtClean="0"/>
              <a:t>Cannabiaceae</a:t>
            </a:r>
            <a:r>
              <a:rPr lang="cs-CZ" i="1" dirty="0" smtClean="0"/>
              <a:t>)</a:t>
            </a:r>
          </a:p>
          <a:p>
            <a:r>
              <a:rPr lang="cs-CZ" dirty="0" smtClean="0"/>
              <a:t>dva rody- konopí, chmel</a:t>
            </a:r>
          </a:p>
          <a:p>
            <a:r>
              <a:rPr lang="cs-CZ" dirty="0" smtClean="0"/>
              <a:t>rod konopí- dva druhy- konopí indické </a:t>
            </a:r>
            <a:r>
              <a:rPr lang="cs-CZ" i="1" dirty="0" smtClean="0"/>
              <a:t>(</a:t>
            </a:r>
            <a:r>
              <a:rPr lang="cs-CZ" i="1" dirty="0" err="1" smtClean="0"/>
              <a:t>Cannabis</a:t>
            </a:r>
            <a:r>
              <a:rPr lang="cs-CZ" i="1" dirty="0" smtClean="0"/>
              <a:t> </a:t>
            </a:r>
            <a:r>
              <a:rPr lang="cs-CZ" i="1" dirty="0" err="1" smtClean="0"/>
              <a:t>ind</a:t>
            </a:r>
            <a:endParaRPr lang="cs-CZ" i="1" dirty="0" smtClean="0"/>
          </a:p>
          <a:p>
            <a:pPr>
              <a:buNone/>
            </a:pPr>
            <a:r>
              <a:rPr lang="cs-CZ" i="1" dirty="0" err="1" smtClean="0"/>
              <a:t>ica</a:t>
            </a:r>
            <a:r>
              <a:rPr lang="cs-CZ" i="1" dirty="0" smtClean="0"/>
              <a:t> Lama)</a:t>
            </a:r>
            <a:r>
              <a:rPr lang="cs-CZ" dirty="0" smtClean="0"/>
              <a:t>, konopí seté </a:t>
            </a:r>
            <a:r>
              <a:rPr lang="cs-CZ" i="1" dirty="0" smtClean="0"/>
              <a:t>(</a:t>
            </a:r>
            <a:r>
              <a:rPr lang="cs-CZ" i="1" dirty="0" err="1" smtClean="0"/>
              <a:t>Cannabis</a:t>
            </a:r>
            <a:r>
              <a:rPr lang="cs-CZ" i="1" dirty="0" smtClean="0"/>
              <a:t> </a:t>
            </a:r>
            <a:r>
              <a:rPr lang="cs-CZ" i="1" dirty="0" err="1" smtClean="0"/>
              <a:t>sativa</a:t>
            </a:r>
            <a:r>
              <a:rPr lang="cs-CZ" i="1" dirty="0" smtClean="0"/>
              <a:t> L.)</a:t>
            </a:r>
            <a:endParaRPr lang="cs-CZ" dirty="0" smtClean="0"/>
          </a:p>
          <a:p>
            <a:r>
              <a:rPr lang="cs-CZ" b="1" i="1" dirty="0" err="1" smtClean="0"/>
              <a:t>Cannabis</a:t>
            </a:r>
            <a:r>
              <a:rPr lang="cs-CZ" b="1" i="1" dirty="0" smtClean="0"/>
              <a:t> </a:t>
            </a:r>
            <a:r>
              <a:rPr lang="cs-CZ" b="1" i="1" dirty="0" err="1" smtClean="0"/>
              <a:t>sativa</a:t>
            </a:r>
            <a:r>
              <a:rPr lang="cs-CZ" i="1" dirty="0" smtClean="0"/>
              <a:t> </a:t>
            </a:r>
            <a:r>
              <a:rPr lang="cs-CZ" dirty="0" smtClean="0"/>
              <a:t>- je nejrozšířenějším druhem konopí a zahrnuje dva podstatně odlišné poddruhy (</a:t>
            </a:r>
            <a:r>
              <a:rPr lang="cs-CZ" i="1" dirty="0" err="1" smtClean="0"/>
              <a:t>Subspecies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b="1" i="1" dirty="0" smtClean="0"/>
              <a:t> 1.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Cannabis</a:t>
            </a:r>
            <a:r>
              <a:rPr lang="cs-CZ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sativa</a:t>
            </a:r>
            <a:r>
              <a:rPr lang="cs-CZ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ssp</a:t>
            </a:r>
            <a:r>
              <a:rPr lang="cs-CZ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spontanea</a:t>
            </a:r>
            <a:r>
              <a:rPr lang="cs-CZ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/>
              <a:t>(konopí plané)</a:t>
            </a:r>
            <a:br>
              <a:rPr lang="cs-CZ" dirty="0" smtClean="0"/>
            </a:br>
            <a:r>
              <a:rPr lang="cs-CZ" i="1" dirty="0" smtClean="0"/>
              <a:t> 2.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Cannabis</a:t>
            </a:r>
            <a:r>
              <a:rPr lang="cs-CZ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sativa</a:t>
            </a:r>
            <a:r>
              <a:rPr lang="cs-CZ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ssp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cs-CZ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culta</a:t>
            </a:r>
            <a:r>
              <a:rPr lang="cs-CZ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smtClean="0"/>
              <a:t>(konopí kulturní)</a:t>
            </a:r>
            <a:br>
              <a:rPr lang="cs-CZ" dirty="0" smtClean="0"/>
            </a:br>
            <a:r>
              <a:rPr lang="cs-CZ" dirty="0" smtClean="0"/>
              <a:t> - Dále se člení do </a:t>
            </a:r>
            <a:r>
              <a:rPr lang="cs-CZ" u="sng" dirty="0" smtClean="0"/>
              <a:t>geografických skupin</a:t>
            </a:r>
            <a:r>
              <a:rPr lang="cs-CZ" dirty="0" smtClean="0"/>
              <a:t> (</a:t>
            </a:r>
            <a:r>
              <a:rPr lang="cs-CZ" i="1" dirty="0" err="1" smtClean="0"/>
              <a:t>proles</a:t>
            </a:r>
            <a:r>
              <a:rPr lang="cs-CZ" dirty="0" smtClean="0"/>
              <a:t>), které jsou označované jako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konopí severní </a:t>
            </a:r>
            <a:r>
              <a:rPr lang="cs-CZ" dirty="0" smtClean="0"/>
              <a:t>(</a:t>
            </a:r>
            <a:r>
              <a:rPr lang="cs-CZ" i="1" dirty="0" err="1" smtClean="0"/>
              <a:t>borealis</a:t>
            </a:r>
            <a:r>
              <a:rPr lang="cs-CZ" dirty="0" smtClean="0"/>
              <a:t>),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středoruské</a:t>
            </a:r>
            <a:r>
              <a:rPr lang="cs-CZ" dirty="0" smtClean="0"/>
              <a:t> (</a:t>
            </a:r>
            <a:r>
              <a:rPr lang="cs-CZ" i="1" dirty="0" err="1" smtClean="0"/>
              <a:t>medioruthenica</a:t>
            </a:r>
            <a:r>
              <a:rPr lang="cs-CZ" dirty="0" smtClean="0"/>
              <a:t>),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jižní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australis</a:t>
            </a:r>
            <a:r>
              <a:rPr lang="cs-CZ" dirty="0" smtClean="0"/>
              <a:t>) a </a:t>
            </a:r>
            <a:r>
              <a:rPr lang="cs-CZ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hašišné</a:t>
            </a:r>
            <a:r>
              <a:rPr lang="cs-CZ" dirty="0" smtClean="0"/>
              <a:t> (</a:t>
            </a:r>
            <a:r>
              <a:rPr lang="cs-CZ" i="1" dirty="0" err="1" smtClean="0"/>
              <a:t>asiatica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C000"/>
                </a:solidFill>
              </a:rPr>
              <a:t>Botanická charakteristika</a:t>
            </a:r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Konopí</a:t>
            </a:r>
            <a:r>
              <a:rPr lang="cs-CZ" dirty="0" smtClean="0"/>
              <a:t>- tzv. kulturní bylina</a:t>
            </a:r>
            <a:br>
              <a:rPr lang="cs-CZ" dirty="0" smtClean="0"/>
            </a:br>
            <a:r>
              <a:rPr lang="cs-CZ" dirty="0" smtClean="0"/>
              <a:t>             - využití a pěstování se věnovaly všechny</a:t>
            </a:r>
            <a:br>
              <a:rPr lang="cs-CZ" dirty="0" smtClean="0"/>
            </a:br>
            <a:r>
              <a:rPr lang="cs-CZ" dirty="0" smtClean="0"/>
              <a:t>               známé civilizace (Mezopotámie, Řecko, Řím,</a:t>
            </a:r>
            <a:br>
              <a:rPr lang="cs-CZ" dirty="0" smtClean="0"/>
            </a:br>
            <a:r>
              <a:rPr lang="cs-CZ" dirty="0" smtClean="0"/>
              <a:t>               Čína, Rusko, Egypt, S a J </a:t>
            </a:r>
            <a:r>
              <a:rPr lang="cs-CZ" dirty="0" err="1" smtClean="0"/>
              <a:t>Amer</a:t>
            </a:r>
            <a:r>
              <a:rPr lang="cs-CZ" dirty="0" smtClean="0"/>
              <a:t>., Nepál)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Funkce konopí: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rgbClr val="FFC000"/>
                </a:solidFill>
              </a:rPr>
              <a:t>průmyslová</a:t>
            </a:r>
            <a:r>
              <a:rPr lang="cs-CZ" dirty="0" smtClean="0"/>
              <a:t>- výroba lanoví, síťovin, textilií, stavební materiál, papír (Čína)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potravinářství</a:t>
            </a:r>
            <a:r>
              <a:rPr lang="cs-CZ" dirty="0" smtClean="0"/>
              <a:t>- semeno- olej, koření, krmivo pro dobytek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konopný olej</a:t>
            </a:r>
            <a:r>
              <a:rPr lang="cs-CZ" dirty="0" smtClean="0"/>
              <a:t>- kosmetika, výroba barev, na svícení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3"/>
                </a:solidFill>
              </a:rPr>
              <a:t>PŮVOD VYUŽITÍ KONOPÍ</a:t>
            </a:r>
            <a:endParaRPr lang="cs-CZ" dirty="0">
              <a:solidFill>
                <a:schemeClr val="accent3"/>
              </a:solidFill>
            </a:endParaRPr>
          </a:p>
        </p:txBody>
      </p:sp>
      <p:pic>
        <p:nvPicPr>
          <p:cNvPr id="6" name="Obrázek 5" descr="marihuanovy-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1576382" cy="127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onopí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285992"/>
            <a:ext cx="3505200" cy="425767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cs-CZ" dirty="0" smtClean="0">
                <a:solidFill>
                  <a:srgbClr val="FFC000"/>
                </a:solidFill>
              </a:rPr>
              <a:t>duchovní</a:t>
            </a:r>
            <a:r>
              <a:rPr lang="cs-CZ" dirty="0" smtClean="0"/>
              <a:t>- v různých formách v mnoha kulturách k povznesení mysli, role při rituálech, spojení s Bohy, prostředek zábavy a relaxace</a:t>
            </a:r>
          </a:p>
          <a:p>
            <a:pPr marL="514350" indent="-514350">
              <a:buAutoNum type="arabicPeriod" startAt="2"/>
            </a:pPr>
            <a:r>
              <a:rPr lang="cs-CZ" dirty="0" smtClean="0">
                <a:solidFill>
                  <a:srgbClr val="FFC000"/>
                </a:solidFill>
              </a:rPr>
              <a:t>léčebná</a:t>
            </a:r>
            <a:r>
              <a:rPr lang="cs-CZ" dirty="0" smtClean="0"/>
              <a:t>- využívání všech částí rostliny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čínský </a:t>
            </a:r>
            <a:r>
              <a:rPr lang="cs-CZ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mýtický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lékař </a:t>
            </a:r>
            <a:r>
              <a:rPr lang="cs-CZ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Shen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Nung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nauka o léčení-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konopí proti ženským slabostem, dně, revmatismu, malárii, zácpě, duševní nepřítomnosti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stonek-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močopudné odvodňovací schopnosti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olej-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proti suchu v krku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pryskyřice samičích květů-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tlumí bolesti 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konopné směsi-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afrodisiakum, sedativum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Funkce konopí: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jednoletá dřevitá bylina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roste ve všech klimatických </a:t>
            </a:r>
            <a:br>
              <a:rPr lang="cs-CZ" dirty="0" smtClean="0"/>
            </a:br>
            <a:r>
              <a:rPr lang="cs-CZ" dirty="0" smtClean="0"/>
              <a:t>pásmech mimo extrémní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vysoce přizpůsobivá, odolná </a:t>
            </a:r>
            <a:br>
              <a:rPr lang="cs-CZ" dirty="0" smtClean="0"/>
            </a:br>
            <a:r>
              <a:rPr lang="cs-CZ" dirty="0" smtClean="0"/>
              <a:t>vůči škůdcům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blahodárné účinky na kvalitu </a:t>
            </a:r>
            <a:br>
              <a:rPr lang="cs-CZ" dirty="0" smtClean="0"/>
            </a:br>
            <a:r>
              <a:rPr lang="cs-CZ" dirty="0" smtClean="0"/>
              <a:t>půdy-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rekultivační schopnosti</a:t>
            </a:r>
            <a:b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cs-CZ" dirty="0" smtClean="0"/>
              <a:t>- dokáže absorbovat některé </a:t>
            </a:r>
            <a:br>
              <a:rPr lang="cs-CZ" dirty="0" smtClean="0"/>
            </a:br>
            <a:r>
              <a:rPr lang="cs-CZ" dirty="0" smtClean="0"/>
              <a:t>těžké kovy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obejde se bez speciálních přísunů </a:t>
            </a:r>
            <a:br>
              <a:rPr lang="cs-CZ" dirty="0" smtClean="0"/>
            </a:br>
            <a:r>
              <a:rPr lang="cs-CZ" dirty="0" smtClean="0"/>
              <a:t>vody i bez </a:t>
            </a:r>
            <a:r>
              <a:rPr lang="cs-CZ" dirty="0" err="1" smtClean="0"/>
              <a:t>pesticidů</a:t>
            </a:r>
            <a:r>
              <a:rPr lang="cs-CZ" dirty="0" smtClean="0">
                <a:sym typeface="Symbol"/>
              </a:rPr>
              <a:t>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Symbol"/>
              </a:rPr>
              <a:t>ideální ekologická plodina poskytující suroviny k uspokojení biologických i sociálních potřeb člověka</a:t>
            </a:r>
          </a:p>
          <a:p>
            <a:pPr>
              <a:buNone/>
            </a:pPr>
            <a:endParaRPr lang="cs-CZ" dirty="0" smtClean="0">
              <a:solidFill>
                <a:schemeClr val="bg1">
                  <a:lumMod val="75000"/>
                  <a:lumOff val="25000"/>
                </a:schemeClr>
              </a:solidFill>
              <a:sym typeface="Symbol"/>
            </a:endParaRPr>
          </a:p>
          <a:p>
            <a:pPr>
              <a:buNone/>
            </a:pPr>
            <a:endParaRPr lang="cs-CZ" dirty="0" smtClean="0">
              <a:solidFill>
                <a:schemeClr val="bg1">
                  <a:lumMod val="75000"/>
                  <a:lumOff val="25000"/>
                </a:schemeClr>
              </a:solidFill>
              <a:sym typeface="Symbol"/>
            </a:endParaRPr>
          </a:p>
          <a:p>
            <a:pPr>
              <a:buNone/>
            </a:pPr>
            <a:endParaRPr lang="cs-CZ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Vlastnosti konopí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Obrázek 3" descr="cannabis_sativa_koehler_draw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85728"/>
            <a:ext cx="3079838" cy="4652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annab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428736"/>
            <a:ext cx="5410221" cy="38100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sym typeface="Symbol"/>
              </a:rPr>
              <a:t>drobné předměty denní potřeby (potravinové doplňky, kosmetika, papír, obuv, oděvy, barvy, laky, obalové materiály,…)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ym typeface="Symbol"/>
              </a:rPr>
              <a:t>stavba a vybavení budov (izolační materiál, „betonové“ a dřevotřískové desky, potrubí,…)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ym typeface="Symbol"/>
              </a:rPr>
              <a:t>průmyslové </a:t>
            </a:r>
            <a:r>
              <a:rPr lang="cs-CZ" dirty="0" err="1" smtClean="0">
                <a:sym typeface="Symbol"/>
              </a:rPr>
              <a:t>hi</a:t>
            </a:r>
            <a:r>
              <a:rPr lang="cs-CZ" dirty="0" smtClean="0">
                <a:sym typeface="Symbol"/>
              </a:rPr>
              <a:t>-</a:t>
            </a:r>
            <a:r>
              <a:rPr lang="cs-CZ" dirty="0" err="1" smtClean="0">
                <a:sym typeface="Symbol"/>
              </a:rPr>
              <a:t>tech</a:t>
            </a:r>
            <a:r>
              <a:rPr lang="cs-CZ" dirty="0" smtClean="0">
                <a:sym typeface="Symbol"/>
              </a:rPr>
              <a:t> využití (automobilový, letecký a kosmický průmysl, skate a snowboardy, palivo atd.)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FFC000"/>
                </a:solidFill>
                <a:sym typeface="Symbol"/>
              </a:rPr>
              <a:t>Lékařství:</a:t>
            </a:r>
            <a:r>
              <a:rPr lang="cs-CZ" dirty="0" smtClean="0">
                <a:sym typeface="Symbol"/>
              </a:rPr>
              <a:t/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léčba civilizačních chorob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lepší snášení účinků chemoterapie a některých projevů nemoci AIDS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snižování nitroočního tlaku a léčba zeleného zákalu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předcházení epileptickým záchvatům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tlumení projevů, zpomalování  a mnohdy i zastavení postupu roztroušené sklerózy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tlumení bolesti a nežádoucích projevů u paraplegiků a </a:t>
            </a:r>
            <a:r>
              <a:rPr lang="cs-CZ" dirty="0" err="1" smtClean="0">
                <a:sym typeface="Symbol"/>
              </a:rPr>
              <a:t>kvadruplegiků</a:t>
            </a:r>
            <a:endParaRPr lang="cs-CZ" dirty="0" smtClean="0">
              <a:sym typeface="Symbol"/>
            </a:endParaRPr>
          </a:p>
          <a:p>
            <a:pPr>
              <a:buFont typeface="Wingdings" pitchFamily="2" charset="2"/>
              <a:buChar char="§"/>
            </a:pPr>
            <a:endParaRPr lang="cs-CZ" dirty="0" smtClean="0">
              <a:sym typeface="Symbol"/>
            </a:endParaRPr>
          </a:p>
          <a:p>
            <a:pPr algn="ctr">
              <a:buNone/>
            </a:pPr>
            <a:endParaRPr lang="cs-CZ" sz="3600" dirty="0" smtClean="0">
              <a:solidFill>
                <a:srgbClr val="FFC000"/>
              </a:solidFill>
              <a:sym typeface="Symbol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Využití:</a:t>
            </a:r>
            <a:endParaRPr lang="cs-CZ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r>
              <a:rPr lang="cs-CZ" b="1" dirty="0" err="1" smtClean="0">
                <a:sym typeface="Symbol"/>
              </a:rPr>
              <a:t>Canabiond</a:t>
            </a:r>
            <a:r>
              <a:rPr lang="cs-CZ" b="1" dirty="0" smtClean="0">
                <a:sym typeface="Symbol"/>
              </a:rPr>
              <a:t> CBD</a:t>
            </a:r>
            <a:r>
              <a:rPr lang="cs-CZ" dirty="0" smtClean="0">
                <a:sym typeface="Symbol"/>
              </a:rPr>
              <a:t>- silné antiseptické účinky, hubí infekce imunní vůči běžným antibiotikům</a:t>
            </a:r>
          </a:p>
          <a:p>
            <a:r>
              <a:rPr lang="cs-CZ" dirty="0" smtClean="0">
                <a:sym typeface="Symbol"/>
              </a:rPr>
              <a:t>vysoký podíl nenasycených mastných kyselin zvyšuje imunitu</a:t>
            </a:r>
          </a:p>
          <a:p>
            <a:r>
              <a:rPr lang="cs-CZ" dirty="0" smtClean="0">
                <a:sym typeface="Symbol"/>
              </a:rPr>
              <a:t>kyselina </a:t>
            </a:r>
            <a:r>
              <a:rPr lang="cs-CZ" dirty="0" err="1" smtClean="0">
                <a:sym typeface="Symbol"/>
              </a:rPr>
              <a:t>linolová</a:t>
            </a:r>
            <a:r>
              <a:rPr lang="cs-CZ" dirty="0" smtClean="0">
                <a:sym typeface="Symbol"/>
              </a:rPr>
              <a:t> a linoleová léčí celou řadu kožních </a:t>
            </a:r>
            <a:r>
              <a:rPr lang="cs-CZ" dirty="0" err="1" smtClean="0">
                <a:sym typeface="Symbol"/>
              </a:rPr>
              <a:t>prblémů</a:t>
            </a:r>
            <a:r>
              <a:rPr lang="cs-CZ" sz="3600" dirty="0" smtClean="0">
                <a:solidFill>
                  <a:srgbClr val="FFC000"/>
                </a:solidFill>
                <a:sym typeface="Symbol"/>
              </a:rPr>
              <a:t/>
            </a:r>
            <a:br>
              <a:rPr lang="cs-CZ" sz="3600" dirty="0" smtClean="0">
                <a:solidFill>
                  <a:srgbClr val="FFC000"/>
                </a:solidFill>
                <a:sym typeface="Symbol"/>
              </a:rPr>
            </a:br>
            <a:r>
              <a:rPr lang="cs-CZ" sz="3600" dirty="0" smtClean="0">
                <a:solidFill>
                  <a:srgbClr val="FFC000"/>
                </a:solidFill>
                <a:sym typeface="Symbol"/>
              </a:rPr>
              <a:t>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Symbol"/>
              </a:rPr>
              <a:t>Všechny výrobky jsou bezodpadové- dobře rozložitelné v přírodě a recyklovatelné</a:t>
            </a:r>
            <a:r>
              <a:rPr lang="cs-CZ" dirty="0" smtClean="0">
                <a:sym typeface="Symbol"/>
              </a:rPr>
              <a:t> </a:t>
            </a:r>
            <a:r>
              <a:rPr lang="cs-CZ" dirty="0" smtClean="0">
                <a:solidFill>
                  <a:srgbClr val="FFC000"/>
                </a:solidFill>
                <a:sym typeface="Symbol"/>
              </a:rPr>
              <a:t>!!!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5" name="Obrázek 4" descr="výrobky z konopí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4840121"/>
            <a:ext cx="3096488" cy="2017879"/>
          </a:xfrm>
          <a:prstGeom prst="rect">
            <a:avLst/>
          </a:prstGeom>
        </p:spPr>
      </p:pic>
      <p:pic>
        <p:nvPicPr>
          <p:cNvPr id="6" name="Obrázek 5" descr="_vyr_90konop.caj-l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07" y="5096391"/>
            <a:ext cx="2349993" cy="1761609"/>
          </a:xfrm>
          <a:prstGeom prst="rect">
            <a:avLst/>
          </a:prstGeom>
        </p:spPr>
      </p:pic>
      <p:pic>
        <p:nvPicPr>
          <p:cNvPr id="7" name="Obrázek 6" descr="96267_koupel. sů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880295"/>
            <a:ext cx="1414070" cy="2977705"/>
          </a:xfrm>
          <a:prstGeom prst="rect">
            <a:avLst/>
          </a:prstGeom>
        </p:spPr>
      </p:pic>
      <p:pic>
        <p:nvPicPr>
          <p:cNvPr id="8" name="Obrázek 7" descr="32669ekomaterialkono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857628"/>
            <a:ext cx="1905000" cy="1095375"/>
          </a:xfrm>
          <a:prstGeom prst="rect">
            <a:avLst/>
          </a:prstGeom>
        </p:spPr>
      </p:pic>
      <p:pic>
        <p:nvPicPr>
          <p:cNvPr id="9" name="Obrázek 8" descr="goldener_Dachzieg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334256"/>
            <a:ext cx="1170432" cy="2523744"/>
          </a:xfrm>
          <a:prstGeom prst="rect">
            <a:avLst/>
          </a:prstGeom>
        </p:spPr>
      </p:pic>
      <p:pic>
        <p:nvPicPr>
          <p:cNvPr id="10" name="Obrázek 9" descr="konopny-lak-naturo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4997581"/>
            <a:ext cx="1809746" cy="1860419"/>
          </a:xfrm>
          <a:prstGeom prst="rect">
            <a:avLst/>
          </a:prstGeom>
        </p:spPr>
      </p:pic>
      <p:pic>
        <p:nvPicPr>
          <p:cNvPr id="11" name="Obrázek 10" descr="konopí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3071810"/>
            <a:ext cx="1394435" cy="1857388"/>
          </a:xfrm>
          <a:prstGeom prst="rect">
            <a:avLst/>
          </a:prstGeom>
        </p:spPr>
      </p:pic>
      <p:pic>
        <p:nvPicPr>
          <p:cNvPr id="12" name="Obrázek 11" descr="originalni-darky-konopne-vyrobky-konopne-lizatko-rok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857628"/>
            <a:ext cx="935188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SEMENO</a:t>
            </a:r>
            <a:r>
              <a:rPr lang="cs-CZ" dirty="0" smtClean="0"/>
              <a:t>- obsahuje proteiny zlepšující zažívání</a:t>
            </a:r>
            <a:br>
              <a:rPr lang="cs-CZ" dirty="0" smtClean="0"/>
            </a:br>
            <a:r>
              <a:rPr lang="cs-CZ" dirty="0" smtClean="0"/>
              <a:t>                - velmi dobře odolává UV záření a vlivům</a:t>
            </a:r>
            <a:br>
              <a:rPr lang="cs-CZ" dirty="0" smtClean="0"/>
            </a:br>
            <a:r>
              <a:rPr lang="cs-CZ" dirty="0" smtClean="0"/>
              <a:t>                  prostředí</a:t>
            </a:r>
          </a:p>
          <a:p>
            <a:pPr>
              <a:buNone/>
            </a:pPr>
            <a:r>
              <a:rPr lang="cs-CZ" dirty="0" smtClean="0"/>
              <a:t>Konopné semeno obsahuje osm esenciálních (pro organismus nezbytných) aminokyselin. 2/3 proteinů jsou lehce stravitelné složky nazývané „globulin </a:t>
            </a:r>
            <a:r>
              <a:rPr lang="cs-CZ" dirty="0" err="1" smtClean="0"/>
              <a:t>edestin</a:t>
            </a:r>
            <a:r>
              <a:rPr lang="cs-CZ" dirty="0" smtClean="0"/>
              <a:t>“.</a:t>
            </a:r>
            <a:br>
              <a:rPr lang="cs-CZ" dirty="0" smtClean="0"/>
            </a:br>
            <a:r>
              <a:rPr lang="cs-CZ" dirty="0" smtClean="0"/>
              <a:t>Tyto proteiny jsou zdrojem </a:t>
            </a:r>
            <a:r>
              <a:rPr lang="cs-CZ" dirty="0" err="1" smtClean="0"/>
              <a:t>imunoglobinu</a:t>
            </a:r>
            <a:r>
              <a:rPr lang="cs-CZ" dirty="0" smtClean="0"/>
              <a:t>, který tvoří část imunitního systému. Zajištění dostatku proteinů ve výživě je nejlepší způsob, jak se vyvarovat onemocnění. Půl kilogramu konopného </a:t>
            </a:r>
            <a:br>
              <a:rPr lang="cs-CZ" dirty="0" smtClean="0"/>
            </a:br>
            <a:r>
              <a:rPr lang="cs-CZ" dirty="0" smtClean="0"/>
              <a:t>semene obsahuje 120g proteinu - kolem </a:t>
            </a:r>
            <a:br>
              <a:rPr lang="cs-CZ" dirty="0" smtClean="0"/>
            </a:br>
            <a:r>
              <a:rPr lang="cs-CZ" dirty="0" smtClean="0"/>
              <a:t>25%! Konopná semínka obsahují také </a:t>
            </a:r>
            <a:br>
              <a:rPr lang="cs-CZ" dirty="0" smtClean="0"/>
            </a:br>
            <a:r>
              <a:rPr lang="cs-CZ" dirty="0" smtClean="0"/>
              <a:t>albumin, další esenciální protein.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Konopné semeno a olej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Obrázek 3" descr="konopi-sete-konopne-seminko-neloup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70" y="4500570"/>
            <a:ext cx="2500330" cy="2200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380</TotalTime>
  <Words>336</Words>
  <Application>Microsoft Office PowerPoint</Application>
  <PresentationFormat>Předvádění na obrazovce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VYUŽITÍ KONOPÍ</vt:lpstr>
      <vt:lpstr>KONOPÍ JAKO KLÍČ K OTEVŘENÍ BRAN TRVALE UDRŽITELNÉHO ROZVOJE</vt:lpstr>
      <vt:lpstr>Botanická charakteristika</vt:lpstr>
      <vt:lpstr>PŮVOD VYUŽITÍ KONOPÍ</vt:lpstr>
      <vt:lpstr>Funkce konopí:</vt:lpstr>
      <vt:lpstr>Vlastnosti konopí</vt:lpstr>
      <vt:lpstr>Využití:</vt:lpstr>
      <vt:lpstr>Snímek 8</vt:lpstr>
      <vt:lpstr>Konopné semeno a olej</vt:lpstr>
      <vt:lpstr>Snímek 10</vt:lpstr>
      <vt:lpstr>Léčebné účinky konopného oleje</vt:lpstr>
      <vt:lpstr>Potraviny z konopí</vt:lpstr>
      <vt:lpstr>Konopné textilie</vt:lpstr>
      <vt:lpstr>ZDROJ: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KONOPÍ</dc:title>
  <dc:creator>Stáňa</dc:creator>
  <cp:lastModifiedBy>Stáňa</cp:lastModifiedBy>
  <cp:revision>111</cp:revision>
  <dcterms:created xsi:type="dcterms:W3CDTF">2009-12-11T09:06:54Z</dcterms:created>
  <dcterms:modified xsi:type="dcterms:W3CDTF">2009-12-16T17:44:11Z</dcterms:modified>
</cp:coreProperties>
</file>