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6" r:id="rId4"/>
    <p:sldId id="275" r:id="rId5"/>
    <p:sldId id="278" r:id="rId6"/>
    <p:sldId id="272" r:id="rId7"/>
    <p:sldId id="280" r:id="rId8"/>
    <p:sldId id="279" r:id="rId9"/>
    <p:sldId id="281" r:id="rId10"/>
    <p:sldId id="277" r:id="rId11"/>
    <p:sldId id="274" r:id="rId12"/>
    <p:sldId id="273" r:id="rId13"/>
    <p:sldId id="282" r:id="rId14"/>
    <p:sldId id="283" r:id="rId15"/>
    <p:sldId id="284" r:id="rId16"/>
    <p:sldId id="271" r:id="rId17"/>
    <p:sldId id="285" r:id="rId18"/>
    <p:sldId id="270" r:id="rId19"/>
    <p:sldId id="269" r:id="rId20"/>
    <p:sldId id="268" r:id="rId21"/>
    <p:sldId id="267" r:id="rId22"/>
    <p:sldId id="266" r:id="rId23"/>
    <p:sldId id="265" r:id="rId24"/>
    <p:sldId id="28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>
      <p:cViewPr varScale="1">
        <p:scale>
          <a:sx n="74" d="100"/>
          <a:sy n="74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20C6-C3FB-46C2-9701-BB3E121D1C01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E377F-116B-4415-9AF5-5E1E36B2D9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377F-116B-4415-9AF5-5E1E36B2D95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7660-B1D7-4A8B-BD4A-10C6C9C874D4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1916-0A63-4901-A06D-51438FFA0FF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ib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312368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SEMINÁRNÍ PRÁCE</a:t>
            </a:r>
            <a:br>
              <a:rPr lang="cs-CZ" sz="4800" b="1" dirty="0" smtClean="0"/>
            </a:br>
            <a:r>
              <a:rPr lang="cs-CZ" sz="4800" b="1" dirty="0" smtClean="0"/>
              <a:t>ÚVOD DO LÉČIVÝCH ROSTLIN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cs-CZ" sz="2800" dirty="0" smtClean="0">
                <a:solidFill>
                  <a:schemeClr val="tx1"/>
                </a:solidFill>
              </a:rPr>
              <a:t>Bc. Kristýna KOKOŠKOVÁ</a:t>
            </a:r>
          </a:p>
          <a:p>
            <a:pPr algn="r"/>
            <a:r>
              <a:rPr lang="cs-CZ" sz="2800" dirty="0" smtClean="0">
                <a:solidFill>
                  <a:schemeClr val="tx1"/>
                </a:solidFill>
              </a:rPr>
              <a:t>CBG/APBI</a:t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/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Aplikovaná biologie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SKLIZEŇ A SUŠENÍ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000" dirty="0" smtClean="0"/>
              <a:t>SKLIZEŇ</a:t>
            </a:r>
          </a:p>
          <a:p>
            <a:r>
              <a:rPr lang="cs-CZ" dirty="0" smtClean="0"/>
              <a:t>Za slunného rána</a:t>
            </a:r>
          </a:p>
          <a:p>
            <a:r>
              <a:rPr lang="cs-CZ" dirty="0" smtClean="0"/>
              <a:t>Správná rostlina</a:t>
            </a:r>
          </a:p>
          <a:p>
            <a:r>
              <a:rPr lang="cs-CZ" dirty="0" smtClean="0"/>
              <a:t>Řezat tak, aby byl povzbuzen nový růst</a:t>
            </a:r>
          </a:p>
          <a:p>
            <a:r>
              <a:rPr lang="cs-CZ" dirty="0" smtClean="0"/>
              <a:t>Nepoškozené rostliny (od snětí, hmyzu, nečistot)</a:t>
            </a:r>
          </a:p>
          <a:p>
            <a:r>
              <a:rPr lang="cs-CZ" dirty="0" smtClean="0"/>
              <a:t>Otevírající se květy, otevřené listy, zralé plody, bobule a semena, dospělé rostliny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000" dirty="0" smtClean="0"/>
              <a:t>SUŠENÍ</a:t>
            </a:r>
          </a:p>
          <a:p>
            <a:r>
              <a:rPr lang="cs-CZ" dirty="0" smtClean="0"/>
              <a:t>Zastíněné a větrané prostory</a:t>
            </a:r>
          </a:p>
          <a:p>
            <a:r>
              <a:rPr lang="cs-CZ" dirty="0" smtClean="0"/>
              <a:t>Dbát na dobře proschnutý materiál (změna barvy)</a:t>
            </a:r>
          </a:p>
          <a:p>
            <a:r>
              <a:rPr lang="cs-CZ" dirty="0" smtClean="0"/>
              <a:t>Usušené rostliny nasekat nebo rozlámat na kousky</a:t>
            </a:r>
          </a:p>
          <a:p>
            <a:r>
              <a:rPr lang="cs-CZ" dirty="0" smtClean="0"/>
              <a:t>Uskladnění ve sterilizovaných sklenicích, nebo papírových taškách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PŘÍPRAVA ČAJŮ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Tři způsoby, jak z drogy připravit nejúčinnější léčivý čaj:</a:t>
            </a:r>
          </a:p>
          <a:p>
            <a:pPr>
              <a:buNone/>
            </a:pPr>
            <a:endParaRPr lang="cs-CZ" dirty="0" smtClean="0"/>
          </a:p>
          <a:p>
            <a:r>
              <a:rPr lang="cs-CZ" sz="3000" dirty="0" smtClean="0"/>
              <a:t>Nálev (</a:t>
            </a:r>
            <a:r>
              <a:rPr lang="cs-CZ" sz="3000" i="1" dirty="0" err="1" smtClean="0"/>
              <a:t>infusum</a:t>
            </a:r>
            <a:r>
              <a:rPr lang="cs-CZ" sz="3000" dirty="0" smtClean="0"/>
              <a:t>) – přelití vroucí vodou, 5 – 15 minut louhování, scezení</a:t>
            </a:r>
          </a:p>
          <a:p>
            <a:pPr>
              <a:buNone/>
            </a:pPr>
            <a:endParaRPr lang="cs-CZ" sz="3000" dirty="0" smtClean="0"/>
          </a:p>
          <a:p>
            <a:r>
              <a:rPr lang="cs-CZ" sz="3000" dirty="0" smtClean="0"/>
              <a:t>Odvar (</a:t>
            </a:r>
            <a:r>
              <a:rPr lang="cs-CZ" sz="3000" i="1" dirty="0" err="1" smtClean="0"/>
              <a:t>decoctu</a:t>
            </a:r>
            <a:r>
              <a:rPr lang="cs-CZ" sz="3000" dirty="0" smtClean="0"/>
              <a:t>) – přelití studenou vodou, přivede se k varu, krátce se povaří, 5 – 10 minut louhování, scezení</a:t>
            </a:r>
          </a:p>
          <a:p>
            <a:pPr>
              <a:buNone/>
            </a:pPr>
            <a:endParaRPr lang="cs-CZ" sz="3000" dirty="0" smtClean="0"/>
          </a:p>
          <a:p>
            <a:r>
              <a:rPr lang="cs-CZ" sz="3000" dirty="0" smtClean="0"/>
              <a:t>Studený výluh (</a:t>
            </a:r>
            <a:r>
              <a:rPr lang="cs-CZ" sz="3000" dirty="0" err="1" smtClean="0"/>
              <a:t>macerát</a:t>
            </a:r>
            <a:r>
              <a:rPr lang="cs-CZ" sz="3000" dirty="0" smtClean="0"/>
              <a:t>) – přelití studenou vodou, nechá se stát několik hodin, občas promíchat, nechá se v pokojové teplotě, scezení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VÝTAŽKY A DALŠÍ PŘÍPRAVKY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Tinktury neboli lihové výtažky (</a:t>
            </a:r>
            <a:r>
              <a:rPr lang="cs-CZ" i="1" dirty="0" err="1" smtClean="0"/>
              <a:t>tincturae</a:t>
            </a:r>
            <a:r>
              <a:rPr lang="cs-CZ" dirty="0" smtClean="0"/>
              <a:t>)</a:t>
            </a:r>
          </a:p>
          <a:p>
            <a:r>
              <a:rPr lang="cs-CZ" sz="2200" dirty="0" smtClean="0"/>
              <a:t>s různě koncentrovaným alkoholem, popřípadě s určitými přísadami</a:t>
            </a:r>
          </a:p>
          <a:p>
            <a:r>
              <a:rPr lang="cs-CZ" sz="2200" dirty="0" smtClean="0"/>
              <a:t>extrahuje se jeden díl drogy pěti nebo deseti díly vyluhovacího roztoku</a:t>
            </a:r>
          </a:p>
          <a:p>
            <a:r>
              <a:rPr lang="cs-CZ" sz="2200" dirty="0" smtClean="0"/>
              <a:t>provádí se macerací (několik dnů ve vyluhovacím roztoku), nebo perkolací (vyluhovací prostředek prokapává průběžně drogou umístěnou v dlouhých úzkých nádobách)</a:t>
            </a:r>
          </a:p>
          <a:p>
            <a:endParaRPr lang="cs-CZ" sz="2200" dirty="0" smtClean="0"/>
          </a:p>
          <a:p>
            <a:pPr>
              <a:buNone/>
            </a:pPr>
            <a:r>
              <a:rPr lang="cs-CZ" dirty="0" smtClean="0"/>
              <a:t>Fluidní výtažky (</a:t>
            </a:r>
            <a:r>
              <a:rPr lang="cs-CZ" i="1" dirty="0" err="1" smtClean="0"/>
              <a:t>extracta</a:t>
            </a:r>
            <a:r>
              <a:rPr lang="cs-CZ" i="1" dirty="0" smtClean="0"/>
              <a:t> fluida</a:t>
            </a:r>
            <a:r>
              <a:rPr lang="cs-CZ" dirty="0" smtClean="0"/>
              <a:t>)</a:t>
            </a:r>
          </a:p>
          <a:p>
            <a:r>
              <a:rPr lang="cs-CZ" sz="2200" dirty="0" smtClean="0"/>
              <a:t>příprava s alkoholem vhodné koncentrace nebo s vodou</a:t>
            </a:r>
          </a:p>
          <a:p>
            <a:r>
              <a:rPr lang="cs-CZ" sz="2200" dirty="0" smtClean="0"/>
              <a:t>z jednoho dílu drogy vznikne jeden díl fluidního výtažku</a:t>
            </a:r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sz="2200" dirty="0"/>
          </a:p>
        </p:txBody>
      </p:sp>
      <p:pic>
        <p:nvPicPr>
          <p:cNvPr id="4" name="Obrázek 3" descr="perkolac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268760"/>
            <a:ext cx="3952148" cy="524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VÝTAŽKY A DALŠÍ PŘÍPRAVKY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500" dirty="0" smtClean="0"/>
              <a:t>Polotuhé výtažky (</a:t>
            </a:r>
            <a:r>
              <a:rPr lang="cs-CZ" sz="3500" i="1" dirty="0" err="1" smtClean="0"/>
              <a:t>spissum</a:t>
            </a:r>
            <a:r>
              <a:rPr lang="cs-CZ" sz="3500" dirty="0" smtClean="0"/>
              <a:t>)</a:t>
            </a:r>
          </a:p>
          <a:p>
            <a:r>
              <a:rPr lang="cs-CZ" sz="2400" dirty="0" smtClean="0"/>
              <a:t>neboli těstovité, pomalu tekoucí přípravky</a:t>
            </a:r>
          </a:p>
          <a:p>
            <a:r>
              <a:rPr lang="cs-CZ" sz="2400" dirty="0" smtClean="0"/>
              <a:t>částečným odpařením </a:t>
            </a:r>
            <a:r>
              <a:rPr lang="cs-CZ" sz="2400" dirty="0" err="1" smtClean="0"/>
              <a:t>vyluhovadla</a:t>
            </a:r>
            <a:endParaRPr lang="cs-CZ" sz="2400" dirty="0" smtClean="0"/>
          </a:p>
          <a:p>
            <a:endParaRPr lang="cs-CZ" sz="2200" dirty="0" smtClean="0"/>
          </a:p>
          <a:p>
            <a:pPr>
              <a:buNone/>
            </a:pPr>
            <a:r>
              <a:rPr lang="cs-CZ" sz="3500" dirty="0" smtClean="0"/>
              <a:t>Suché výtažky</a:t>
            </a:r>
          </a:p>
          <a:p>
            <a:r>
              <a:rPr lang="cs-CZ" sz="2400" dirty="0" smtClean="0"/>
              <a:t>pevné přípravky</a:t>
            </a:r>
          </a:p>
          <a:p>
            <a:r>
              <a:rPr lang="cs-CZ" sz="2400" dirty="0" smtClean="0"/>
              <a:t>úplným odstraněním </a:t>
            </a:r>
            <a:r>
              <a:rPr lang="cs-CZ" sz="2400" dirty="0" err="1" smtClean="0"/>
              <a:t>vyluhovadel</a:t>
            </a:r>
            <a:r>
              <a:rPr lang="cs-CZ" sz="2400" dirty="0" smtClean="0"/>
              <a:t>, většinou sušením při rozstřikování neboli rozprašování</a:t>
            </a:r>
          </a:p>
          <a:p>
            <a:r>
              <a:rPr lang="cs-CZ" sz="2400" dirty="0" smtClean="0"/>
              <a:t>popřípadě lze sušit za mrazu</a:t>
            </a:r>
          </a:p>
          <a:p>
            <a:r>
              <a:rPr lang="cs-CZ" sz="2400" dirty="0" smtClean="0"/>
              <a:t>obvykle za sníženého tlaku, teplota výluhu nepřekročí 50°c</a:t>
            </a:r>
          </a:p>
          <a:p>
            <a:r>
              <a:rPr lang="cs-CZ" sz="2400" dirty="0" smtClean="0"/>
              <a:t>možnost přidání pomocných látek (např. cukrů)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VÝTAŽKY A DALŠÍ PŘÍPRAVKY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Lisované šťávy (</a:t>
            </a:r>
            <a:r>
              <a:rPr lang="cs-CZ" i="1" dirty="0" err="1" smtClean="0"/>
              <a:t>succi</a:t>
            </a:r>
            <a:r>
              <a:rPr lang="cs-CZ" dirty="0" smtClean="0"/>
              <a:t>)</a:t>
            </a:r>
          </a:p>
          <a:p>
            <a:r>
              <a:rPr lang="cs-CZ" sz="2200" dirty="0" smtClean="0"/>
              <a:t>rozmělněním a vymačkáním nebo </a:t>
            </a:r>
            <a:r>
              <a:rPr lang="cs-CZ" sz="2200" dirty="0" err="1" smtClean="0"/>
              <a:t>dostředěním</a:t>
            </a:r>
            <a:r>
              <a:rPr lang="cs-CZ" sz="2200" dirty="0" smtClean="0"/>
              <a:t> čerstvých, očištěných či rozmělněných rostlinných částí bez přídavku alkoholu</a:t>
            </a:r>
          </a:p>
          <a:p>
            <a:r>
              <a:rPr lang="cs-CZ" sz="2200" dirty="0" smtClean="0"/>
              <a:t>trvanlivost se dodává </a:t>
            </a:r>
            <a:r>
              <a:rPr lang="cs-CZ" sz="2200" dirty="0" err="1" smtClean="0"/>
              <a:t>zahřátím</a:t>
            </a:r>
            <a:r>
              <a:rPr lang="cs-CZ" sz="2200" dirty="0" smtClean="0"/>
              <a:t> nebo konzervačními prostředky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dirty="0" smtClean="0"/>
              <a:t>Sirupy (</a:t>
            </a:r>
            <a:r>
              <a:rPr lang="cs-CZ" i="1" dirty="0" err="1" smtClean="0"/>
              <a:t>sirupi</a:t>
            </a:r>
            <a:r>
              <a:rPr lang="cs-CZ" dirty="0" smtClean="0"/>
              <a:t>)</a:t>
            </a:r>
          </a:p>
          <a:p>
            <a:r>
              <a:rPr lang="cs-CZ" sz="2200" dirty="0" smtClean="0"/>
              <a:t>výchozí materiál jsou šťávy a lisované ovoce</a:t>
            </a:r>
          </a:p>
          <a:p>
            <a:r>
              <a:rPr lang="cs-CZ" sz="2200" dirty="0" smtClean="0"/>
              <a:t>obsahují vysoký podíl cukru</a:t>
            </a:r>
          </a:p>
          <a:p>
            <a:r>
              <a:rPr lang="cs-CZ" sz="2200" dirty="0" smtClean="0"/>
              <a:t>slouží ke zlepšení chuti</a:t>
            </a:r>
          </a:p>
          <a:p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VÝTAŽKY A DALŠÍ PŘÍPRAVKY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Ovocná povidla (</a:t>
            </a:r>
            <a:r>
              <a:rPr lang="cs-CZ" i="1" dirty="0" err="1" smtClean="0"/>
              <a:t>pulpae</a:t>
            </a:r>
            <a:r>
              <a:rPr lang="cs-CZ" dirty="0" smtClean="0"/>
              <a:t>)</a:t>
            </a:r>
          </a:p>
          <a:p>
            <a:r>
              <a:rPr lang="cs-CZ" sz="2200" dirty="0" smtClean="0"/>
              <a:t>rozmačkané, zahuštěné části plodů</a:t>
            </a:r>
          </a:p>
          <a:p>
            <a:r>
              <a:rPr lang="cs-CZ" sz="2200" dirty="0" smtClean="0"/>
              <a:t>mohou obsahovat některá projímadla jako nosiče léčivých látek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r>
              <a:rPr lang="cs-CZ" dirty="0" smtClean="0"/>
              <a:t>Léčivé oleje (</a:t>
            </a:r>
            <a:r>
              <a:rPr lang="cs-CZ" i="1" dirty="0" smtClean="0"/>
              <a:t>olea </a:t>
            </a:r>
            <a:r>
              <a:rPr lang="cs-CZ" i="1" dirty="0" err="1" smtClean="0"/>
              <a:t>medicata</a:t>
            </a:r>
            <a:r>
              <a:rPr lang="cs-CZ" dirty="0" smtClean="0"/>
              <a:t>)</a:t>
            </a:r>
          </a:p>
          <a:p>
            <a:r>
              <a:rPr lang="cs-CZ" sz="2200" dirty="0" smtClean="0"/>
              <a:t>příprava jako výluhy z rostlinných částí pomocí mastného, nevysychavého rostlinného oleje (např. olivového)</a:t>
            </a:r>
          </a:p>
          <a:p>
            <a:r>
              <a:rPr lang="cs-CZ" sz="2200" dirty="0" smtClean="0"/>
              <a:t>patří sem např. olejové </a:t>
            </a:r>
            <a:r>
              <a:rPr lang="cs-CZ" sz="2200" dirty="0" err="1" smtClean="0"/>
              <a:t>maceráty</a:t>
            </a:r>
            <a:r>
              <a:rPr lang="cs-CZ" sz="2200" dirty="0" smtClean="0"/>
              <a:t> z česneku, třezalkový olej,…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RADY PRO DOMÁCÍ POUŽITÍ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Vybrat správný lék </a:t>
            </a:r>
          </a:p>
          <a:p>
            <a:r>
              <a:rPr lang="cs-CZ" sz="2200" dirty="0" smtClean="0"/>
              <a:t>Uvědomit si hlavní příznaky</a:t>
            </a:r>
          </a:p>
          <a:p>
            <a:r>
              <a:rPr lang="cs-CZ" sz="2200" dirty="0" smtClean="0"/>
              <a:t>Vybrat lék, který na dané příznaky pomáhá</a:t>
            </a:r>
          </a:p>
          <a:p>
            <a:r>
              <a:rPr lang="cs-CZ" sz="2200" dirty="0" smtClean="0"/>
              <a:t>Vytvořit si zkušenosti s užíváním rostlinného léku a vytvořit si jeho vlastní zásobu</a:t>
            </a:r>
          </a:p>
          <a:p>
            <a:endParaRPr lang="cs-CZ" sz="2200" dirty="0" smtClean="0"/>
          </a:p>
          <a:p>
            <a:pPr>
              <a:buNone/>
            </a:pPr>
            <a:r>
              <a:rPr lang="cs-CZ" dirty="0" smtClean="0"/>
              <a:t>Kolik užívat</a:t>
            </a:r>
          </a:p>
          <a:p>
            <a:r>
              <a:rPr lang="cs-CZ" sz="2200" dirty="0" smtClean="0"/>
              <a:t>Kombinace 2 – 4 prostředků – efektivnější </a:t>
            </a:r>
          </a:p>
          <a:p>
            <a:r>
              <a:rPr lang="cs-CZ" sz="2200" dirty="0" smtClean="0"/>
              <a:t>Kombinace čajů a tinktur, které obsahují požadované komponenty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RADY PRO DOMÁCÍ POUŽITÍ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Kdy a kolik si vzít</a:t>
            </a:r>
          </a:p>
          <a:p>
            <a:r>
              <a:rPr lang="cs-CZ" sz="2200" dirty="0" smtClean="0"/>
              <a:t>Užívat s vodou asi 30 minut před jídlem</a:t>
            </a:r>
          </a:p>
          <a:p>
            <a:r>
              <a:rPr lang="cs-CZ" sz="2200" dirty="0" smtClean="0"/>
              <a:t>Doporučené denní množství rozdělené do 2 – 3 menších dávek</a:t>
            </a:r>
          </a:p>
          <a:p>
            <a:r>
              <a:rPr lang="cs-CZ" sz="2200" dirty="0" smtClean="0"/>
              <a:t>Při lehčích akutních stavech – střední až vysoké dávky</a:t>
            </a:r>
          </a:p>
          <a:p>
            <a:r>
              <a:rPr lang="cs-CZ" sz="2200" dirty="0" smtClean="0"/>
              <a:t>Při dlouhodobých problémech – nízké až střední dávky</a:t>
            </a:r>
          </a:p>
          <a:p>
            <a:endParaRPr lang="cs-CZ" sz="2200" dirty="0" smtClean="0"/>
          </a:p>
          <a:p>
            <a:pPr>
              <a:buNone/>
            </a:pPr>
            <a:r>
              <a:rPr lang="cs-CZ" dirty="0" smtClean="0"/>
              <a:t>Jak dlouho užívat</a:t>
            </a:r>
          </a:p>
          <a:p>
            <a:r>
              <a:rPr lang="cs-CZ" sz="2200" dirty="0" smtClean="0"/>
              <a:t>Omezené stavy (bolest krku) – měly by se klidnit do 10 – 14 dnů</a:t>
            </a:r>
          </a:p>
          <a:p>
            <a:r>
              <a:rPr lang="cs-CZ" sz="2200" dirty="0" smtClean="0"/>
              <a:t>Začít co nejdříve, předtím než symptomy plně propuknou</a:t>
            </a:r>
          </a:p>
          <a:p>
            <a:r>
              <a:rPr lang="cs-CZ" sz="2200" dirty="0" smtClean="0"/>
              <a:t>Některé lze užívat dlouhodobě – léčení a předcházení chronickým nemocem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šalvěj lékařská</a:t>
            </a:r>
            <a:br>
              <a:rPr lang="cs-CZ" dirty="0" smtClean="0"/>
            </a:br>
            <a:r>
              <a:rPr lang="cs-CZ" i="1" dirty="0" err="1" smtClean="0"/>
              <a:t>Salvia</a:t>
            </a:r>
            <a:r>
              <a:rPr lang="cs-CZ" i="1" dirty="0" smtClean="0"/>
              <a:t> </a:t>
            </a:r>
            <a:r>
              <a:rPr lang="cs-CZ" i="1" dirty="0" err="1" smtClean="0"/>
              <a:t>officinalis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Používá se list šalvěje</a:t>
            </a:r>
          </a:p>
          <a:p>
            <a:r>
              <a:rPr lang="cs-CZ" dirty="0" smtClean="0"/>
              <a:t>Ke kloktání a vyplachování při zánětech sliznic v ústech a </a:t>
            </a:r>
            <a:r>
              <a:rPr lang="cs-CZ" dirty="0" smtClean="0"/>
              <a:t>nosohltanu a při zánětech dásní</a:t>
            </a:r>
            <a:endParaRPr lang="cs-CZ" dirty="0" smtClean="0"/>
          </a:p>
          <a:p>
            <a:r>
              <a:rPr lang="cs-CZ" dirty="0" smtClean="0"/>
              <a:t>Na otlačená místa pod </a:t>
            </a:r>
            <a:r>
              <a:rPr lang="cs-CZ" dirty="0" smtClean="0"/>
              <a:t>protézami</a:t>
            </a:r>
            <a:endParaRPr lang="cs-CZ" dirty="0" smtClean="0"/>
          </a:p>
          <a:p>
            <a:r>
              <a:rPr lang="cs-CZ" dirty="0" smtClean="0"/>
              <a:t>Na zažívací potíže s pocitem plnosti, nadýmáním, průjmy a lehčími křečemi žaludku a střev</a:t>
            </a:r>
          </a:p>
          <a:p>
            <a:r>
              <a:rPr lang="cs-CZ" dirty="0" smtClean="0"/>
              <a:t>K omezení nadměrné tvorby potu (např. při nočním pocení)</a:t>
            </a:r>
          </a:p>
          <a:p>
            <a:r>
              <a:rPr lang="cs-CZ" dirty="0" smtClean="0"/>
              <a:t>K usnadnění odstavení kojence</a:t>
            </a:r>
          </a:p>
          <a:p>
            <a:r>
              <a:rPr lang="cs-CZ" dirty="0" smtClean="0"/>
              <a:t>Pomáhá při stavech nervového a tělesného vyčerpání a při nechutenství</a:t>
            </a:r>
          </a:p>
        </p:txBody>
      </p:sp>
      <p:pic>
        <p:nvPicPr>
          <p:cNvPr id="5" name="Obrázek 4" descr="83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628800"/>
            <a:ext cx="3075331" cy="2304448"/>
          </a:xfrm>
          <a:prstGeom prst="rect">
            <a:avLst/>
          </a:prstGeom>
        </p:spPr>
      </p:pic>
      <p:pic>
        <p:nvPicPr>
          <p:cNvPr id="6" name="Obrázek 5" descr="38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149080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bez černý</a:t>
            </a:r>
            <a:br>
              <a:rPr lang="cs-CZ" dirty="0" smtClean="0"/>
            </a:br>
            <a:r>
              <a:rPr lang="cs-CZ" i="1" dirty="0" err="1" smtClean="0"/>
              <a:t>Sambucus</a:t>
            </a:r>
            <a:r>
              <a:rPr lang="cs-CZ" i="1" dirty="0" smtClean="0"/>
              <a:t> </a:t>
            </a:r>
            <a:r>
              <a:rPr lang="cs-CZ" i="1" dirty="0" err="1" smtClean="0"/>
              <a:t>nigra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25144"/>
          </a:xfrm>
        </p:spPr>
        <p:txBody>
          <a:bodyPr>
            <a:normAutofit/>
          </a:bodyPr>
          <a:lstStyle/>
          <a:p>
            <a:r>
              <a:rPr lang="cs-CZ" sz="2300" dirty="0" smtClean="0"/>
              <a:t>Požívá se květ, plod, list bezu</a:t>
            </a:r>
          </a:p>
          <a:p>
            <a:r>
              <a:rPr lang="cs-CZ" sz="2300" dirty="0" smtClean="0"/>
              <a:t>Působí potopudně (doporučuje se při hořečnatých nemocech z nachlazení)</a:t>
            </a:r>
          </a:p>
          <a:p>
            <a:r>
              <a:rPr lang="cs-CZ" sz="2300" dirty="0" smtClean="0"/>
              <a:t>Močopudný, schopnost zvyšovat vyměšování hlenu z průdušek</a:t>
            </a:r>
          </a:p>
          <a:p>
            <a:r>
              <a:rPr lang="cs-CZ" sz="2300" dirty="0" smtClean="0"/>
              <a:t>Kloktadla, koupele</a:t>
            </a:r>
          </a:p>
          <a:p>
            <a:r>
              <a:rPr lang="cs-CZ" sz="2300" dirty="0" smtClean="0"/>
              <a:t>Při revmatických bolestech a bolestech nervového původu</a:t>
            </a:r>
          </a:p>
          <a:p>
            <a:r>
              <a:rPr lang="cs-CZ" sz="2300" dirty="0" smtClean="0"/>
              <a:t>Plody v syrovém stavu jako projímadlo (nevolnost, zvracení)</a:t>
            </a:r>
          </a:p>
          <a:p>
            <a:r>
              <a:rPr lang="cs-CZ" sz="2300" dirty="0" smtClean="0"/>
              <a:t>Proti zadržování vody v těle</a:t>
            </a:r>
            <a:endParaRPr lang="cs-CZ" sz="2300" dirty="0"/>
          </a:p>
        </p:txBody>
      </p:sp>
      <p:pic>
        <p:nvPicPr>
          <p:cNvPr id="4" name="Obrázek 3" descr="210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700808"/>
            <a:ext cx="3096344" cy="2093129"/>
          </a:xfrm>
          <a:prstGeom prst="rect">
            <a:avLst/>
          </a:prstGeom>
        </p:spPr>
      </p:pic>
      <p:pic>
        <p:nvPicPr>
          <p:cNvPr id="5" name="Obrázek 4" descr="164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077072"/>
            <a:ext cx="3096344" cy="205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ROSTLINY A ZDRAVÍ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Bylinné léky lze využívat k:</a:t>
            </a:r>
          </a:p>
          <a:p>
            <a:r>
              <a:rPr lang="cs-CZ" sz="2400" dirty="0" smtClean="0"/>
              <a:t>Léčba akutních problémů (kašel, bolest hlavy,…)</a:t>
            </a:r>
          </a:p>
          <a:p>
            <a:r>
              <a:rPr lang="cs-CZ" sz="2400" dirty="0" smtClean="0"/>
              <a:t>Léčba chronických problémů (deprese, křečové žíly,…)</a:t>
            </a:r>
          </a:p>
          <a:p>
            <a:r>
              <a:rPr lang="cs-CZ" sz="2400" dirty="0" smtClean="0"/>
              <a:t>Prevenci onemocnění (předcházení nemocem)</a:t>
            </a:r>
          </a:p>
          <a:p>
            <a:r>
              <a:rPr lang="cs-CZ" sz="2400" dirty="0" smtClean="0"/>
              <a:t>Zlepšení zdraví (podpora duševního i tělesného výkonu)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5" name="Obrázek 4" descr="19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149080"/>
            <a:ext cx="2873896" cy="21506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3928" y="41490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jinan dvoulaločný</a:t>
            </a:r>
          </a:p>
          <a:p>
            <a:r>
              <a:rPr lang="cs-CZ" i="1" dirty="0" smtClean="0"/>
              <a:t>Ginkgo </a:t>
            </a:r>
            <a:r>
              <a:rPr lang="cs-CZ" i="1" dirty="0" err="1" smtClean="0"/>
              <a:t>biloba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lípa malolistá</a:t>
            </a:r>
            <a:br>
              <a:rPr lang="cs-CZ" dirty="0" smtClean="0"/>
            </a:br>
            <a:r>
              <a:rPr lang="cs-CZ" i="1" dirty="0" err="1" smtClean="0"/>
              <a:t>Tilia</a:t>
            </a:r>
            <a:r>
              <a:rPr lang="cs-CZ" i="1" dirty="0" smtClean="0"/>
              <a:t> </a:t>
            </a:r>
            <a:r>
              <a:rPr lang="cs-CZ" i="1" dirty="0" err="1" smtClean="0"/>
              <a:t>cordata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Používá se květ, sušená květenství s listeny</a:t>
            </a:r>
          </a:p>
          <a:p>
            <a:r>
              <a:rPr lang="cs-CZ" dirty="0" smtClean="0"/>
              <a:t>Při nemocech z nachlazení a kašli</a:t>
            </a:r>
          </a:p>
          <a:p>
            <a:r>
              <a:rPr lang="cs-CZ" dirty="0" smtClean="0"/>
              <a:t>Potopudné účinky</a:t>
            </a:r>
          </a:p>
          <a:p>
            <a:r>
              <a:rPr lang="cs-CZ" dirty="0" smtClean="0"/>
              <a:t>Při horečnatých infekčních onemocněních</a:t>
            </a:r>
          </a:p>
          <a:p>
            <a:r>
              <a:rPr lang="cs-CZ" dirty="0" smtClean="0"/>
              <a:t>Močopudný</a:t>
            </a:r>
          </a:p>
          <a:p>
            <a:r>
              <a:rPr lang="cs-CZ" dirty="0" smtClean="0"/>
              <a:t>K uvolnění křečí</a:t>
            </a:r>
          </a:p>
          <a:p>
            <a:r>
              <a:rPr lang="cs-CZ" dirty="0" smtClean="0"/>
              <a:t>Při zánětech ženských pohlavních orgánů</a:t>
            </a:r>
          </a:p>
          <a:p>
            <a:r>
              <a:rPr lang="cs-CZ" dirty="0" smtClean="0"/>
              <a:t>Lipové dřevěné uhlí se využívá při střevních onemocněních</a:t>
            </a:r>
            <a:endParaRPr lang="cs-CZ" dirty="0"/>
          </a:p>
        </p:txBody>
      </p:sp>
      <p:pic>
        <p:nvPicPr>
          <p:cNvPr id="4" name="Obrázek 3" descr="163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628800"/>
            <a:ext cx="3253374" cy="2160240"/>
          </a:xfrm>
          <a:prstGeom prst="rect">
            <a:avLst/>
          </a:prstGeom>
        </p:spPr>
      </p:pic>
      <p:pic>
        <p:nvPicPr>
          <p:cNvPr id="5" name="Obrázek 4" descr="17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005064"/>
            <a:ext cx="3240360" cy="243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kontryhel žlutozelený</a:t>
            </a:r>
            <a:br>
              <a:rPr lang="cs-CZ" dirty="0" smtClean="0"/>
            </a:br>
            <a:r>
              <a:rPr lang="cs-CZ" i="1" dirty="0" err="1" smtClean="0"/>
              <a:t>Alchemilla</a:t>
            </a:r>
            <a:r>
              <a:rPr lang="cs-CZ" i="1" dirty="0" smtClean="0"/>
              <a:t> </a:t>
            </a:r>
            <a:r>
              <a:rPr lang="cs-CZ" i="1" dirty="0" err="1" smtClean="0"/>
              <a:t>xanthochlora</a:t>
            </a:r>
            <a:r>
              <a:rPr lang="cs-CZ" i="1" dirty="0" smtClean="0"/>
              <a:t> 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Používá se nať</a:t>
            </a:r>
          </a:p>
          <a:p>
            <a:r>
              <a:rPr lang="cs-CZ" dirty="0" smtClean="0"/>
              <a:t>K léčení „ženských potížích“</a:t>
            </a:r>
          </a:p>
          <a:p>
            <a:r>
              <a:rPr lang="cs-CZ" dirty="0" smtClean="0"/>
              <a:t>Vnitřně i zevně (sedací koupele)</a:t>
            </a:r>
          </a:p>
          <a:p>
            <a:r>
              <a:rPr lang="cs-CZ" dirty="0" smtClean="0"/>
              <a:t>Při bolestivém menstruačním krvácení, výtoku</a:t>
            </a:r>
          </a:p>
          <a:p>
            <a:r>
              <a:rPr lang="cs-CZ" dirty="0" smtClean="0"/>
              <a:t>V přechodu</a:t>
            </a:r>
          </a:p>
          <a:p>
            <a:r>
              <a:rPr lang="cs-CZ" dirty="0" smtClean="0"/>
              <a:t>Protikřečové a svíravé účinky</a:t>
            </a:r>
          </a:p>
          <a:p>
            <a:r>
              <a:rPr lang="cs-CZ" dirty="0" smtClean="0"/>
              <a:t>Při střevních katarech</a:t>
            </a:r>
          </a:p>
          <a:p>
            <a:r>
              <a:rPr lang="cs-CZ" dirty="0" smtClean="0"/>
              <a:t>Na hojení ran a proti zánětům</a:t>
            </a:r>
          </a:p>
          <a:p>
            <a:r>
              <a:rPr lang="cs-CZ" dirty="0" smtClean="0"/>
              <a:t>Na akutní a chronická průjmová onemocnění</a:t>
            </a:r>
            <a:endParaRPr lang="cs-CZ" dirty="0"/>
          </a:p>
        </p:txBody>
      </p:sp>
      <p:pic>
        <p:nvPicPr>
          <p:cNvPr id="4" name="Obrázek 3" descr="Alchemilla_xanthochl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628800"/>
            <a:ext cx="3140199" cy="2088232"/>
          </a:xfrm>
          <a:prstGeom prst="rect">
            <a:avLst/>
          </a:prstGeom>
        </p:spPr>
      </p:pic>
      <p:pic>
        <p:nvPicPr>
          <p:cNvPr id="5" name="Obrázek 4" descr="84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933056"/>
            <a:ext cx="3168352" cy="2374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jetel luční</a:t>
            </a:r>
            <a:br>
              <a:rPr lang="cs-CZ" dirty="0" smtClean="0"/>
            </a:br>
            <a:r>
              <a:rPr lang="cs-CZ" i="1" dirty="0" err="1" smtClean="0"/>
              <a:t>Trifolium</a:t>
            </a:r>
            <a:r>
              <a:rPr lang="cs-CZ" i="1" dirty="0" smtClean="0"/>
              <a:t> </a:t>
            </a:r>
            <a:r>
              <a:rPr lang="cs-CZ" i="1" dirty="0" err="1" smtClean="0"/>
              <a:t>pratense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Používá se květ, sušené květní hlávky, čerství nadzemní část</a:t>
            </a:r>
          </a:p>
          <a:p>
            <a:r>
              <a:rPr lang="cs-CZ" dirty="0" smtClean="0"/>
              <a:t>Podáváno při černém kašli</a:t>
            </a:r>
          </a:p>
          <a:p>
            <a:r>
              <a:rPr lang="cs-CZ" dirty="0" smtClean="0"/>
              <a:t>Při chronických kožních onemocněních i bércových vředech</a:t>
            </a:r>
          </a:p>
          <a:p>
            <a:r>
              <a:rPr lang="cs-CZ" dirty="0" smtClean="0"/>
              <a:t>K léčení příušnic a katarech horních cest dýchacích</a:t>
            </a:r>
          </a:p>
          <a:p>
            <a:r>
              <a:rPr lang="cs-CZ" dirty="0" smtClean="0"/>
              <a:t>Nově z výtažků listů na ženské problémy při přechodech (návaly horka, pocení, vyčerpanost)</a:t>
            </a:r>
          </a:p>
          <a:p>
            <a:r>
              <a:rPr lang="cs-CZ" dirty="0" smtClean="0"/>
              <a:t>Alternativní hormonální léčba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159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00809"/>
            <a:ext cx="3176824" cy="2376264"/>
          </a:xfrm>
          <a:prstGeom prst="rect">
            <a:avLst/>
          </a:prstGeom>
        </p:spPr>
      </p:pic>
      <p:pic>
        <p:nvPicPr>
          <p:cNvPr id="5" name="Obrázek 4" descr="62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293096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přeslička rolní</a:t>
            </a:r>
            <a:br>
              <a:rPr lang="cs-CZ" dirty="0" smtClean="0"/>
            </a:br>
            <a:r>
              <a:rPr lang="cs-CZ" i="1" dirty="0" err="1" smtClean="0"/>
              <a:t>Equisetum</a:t>
            </a:r>
            <a:r>
              <a:rPr lang="cs-CZ" i="1" dirty="0" smtClean="0"/>
              <a:t> </a:t>
            </a:r>
            <a:r>
              <a:rPr lang="cs-CZ" i="1" dirty="0" err="1" smtClean="0"/>
              <a:t>arvense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9971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Používá se nať (sterilní výhony)</a:t>
            </a:r>
          </a:p>
          <a:p>
            <a:r>
              <a:rPr lang="cs-CZ" dirty="0" smtClean="0"/>
              <a:t>Močopudný prostředek při zánětlivých onemocněních močovodů a písku v ledvinách</a:t>
            </a:r>
          </a:p>
          <a:p>
            <a:r>
              <a:rPr lang="cs-CZ" dirty="0" smtClean="0"/>
              <a:t>Podpůrně k léčbě otoků</a:t>
            </a:r>
          </a:p>
          <a:p>
            <a:r>
              <a:rPr lang="cs-CZ" dirty="0" smtClean="0"/>
              <a:t>Na revmatické potíže</a:t>
            </a:r>
          </a:p>
          <a:p>
            <a:r>
              <a:rPr lang="cs-CZ" dirty="0" smtClean="0"/>
              <a:t>Zvýšení obranných schopností</a:t>
            </a:r>
          </a:p>
          <a:p>
            <a:r>
              <a:rPr lang="cs-CZ" dirty="0" smtClean="0"/>
              <a:t>Zastavuje krvácení – při silnější menstruaci a při krvácení z nosu</a:t>
            </a:r>
          </a:p>
          <a:p>
            <a:r>
              <a:rPr lang="cs-CZ" dirty="0" smtClean="0"/>
              <a:t>Na hojení ran</a:t>
            </a:r>
          </a:p>
          <a:p>
            <a:r>
              <a:rPr lang="cs-CZ" dirty="0" smtClean="0"/>
              <a:t>Na omrzliny</a:t>
            </a:r>
          </a:p>
          <a:p>
            <a:r>
              <a:rPr lang="cs-CZ" dirty="0" smtClean="0"/>
              <a:t>Na prokrvení</a:t>
            </a:r>
          </a:p>
          <a:p>
            <a:r>
              <a:rPr lang="cs-CZ" dirty="0" smtClean="0"/>
              <a:t>Na záněty dutin</a:t>
            </a:r>
          </a:p>
          <a:p>
            <a:endParaRPr lang="cs-CZ" dirty="0"/>
          </a:p>
        </p:txBody>
      </p:sp>
      <p:pic>
        <p:nvPicPr>
          <p:cNvPr id="4" name="Obrázek 3" descr="122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628800"/>
            <a:ext cx="1903726" cy="2540560"/>
          </a:xfrm>
          <a:prstGeom prst="rect">
            <a:avLst/>
          </a:prstGeom>
        </p:spPr>
      </p:pic>
      <p:pic>
        <p:nvPicPr>
          <p:cNvPr id="5" name="Obrázek 4" descr="181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509120"/>
            <a:ext cx="2918577" cy="1930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hlinkClick r:id="rId4"/>
              </a:rPr>
              <a:t>www.</a:t>
            </a:r>
            <a:r>
              <a:rPr lang="cs-CZ" sz="2800" dirty="0" err="1" smtClean="0">
                <a:hlinkClick r:id="rId4"/>
              </a:rPr>
              <a:t>biolib.cz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cap="small" dirty="0" err="1" smtClean="0"/>
              <a:t>Chevallier</a:t>
            </a:r>
            <a:r>
              <a:rPr lang="cs-CZ" sz="2800" cap="small" dirty="0" smtClean="0"/>
              <a:t> A.</a:t>
            </a:r>
            <a:r>
              <a:rPr lang="cs-CZ" sz="2800" dirty="0" smtClean="0"/>
              <a:t> (2008): Rostliny léčí. – </a:t>
            </a:r>
            <a:r>
              <a:rPr lang="cs-CZ" sz="2800" dirty="0" err="1" smtClean="0"/>
              <a:t>Slovart</a:t>
            </a:r>
            <a:r>
              <a:rPr lang="cs-CZ" sz="2800" dirty="0" smtClean="0"/>
              <a:t>, 288 </a:t>
            </a:r>
            <a:r>
              <a:rPr lang="cs-CZ" sz="2800" dirty="0" err="1" smtClean="0"/>
              <a:t>pp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cap="small" dirty="0" smtClean="0"/>
              <a:t>Ottovo nakladatelství </a:t>
            </a:r>
            <a:r>
              <a:rPr lang="cs-CZ" sz="2800" dirty="0" smtClean="0"/>
              <a:t>(2010): Ottův průvodce přírodou – Léčivé rostliny. – </a:t>
            </a:r>
            <a:r>
              <a:rPr lang="cs-CZ" sz="2800" dirty="0" err="1" smtClean="0"/>
              <a:t>Franckh</a:t>
            </a:r>
            <a:r>
              <a:rPr lang="cs-CZ" sz="2800" dirty="0" smtClean="0"/>
              <a:t>-Kosmos </a:t>
            </a:r>
            <a:r>
              <a:rPr lang="cs-CZ" sz="2800" dirty="0" err="1" smtClean="0"/>
              <a:t>Verlaghs</a:t>
            </a:r>
            <a:r>
              <a:rPr lang="cs-CZ" sz="2800" dirty="0" smtClean="0"/>
              <a:t>-</a:t>
            </a:r>
            <a:r>
              <a:rPr lang="cs-CZ" sz="2800" dirty="0" err="1" smtClean="0"/>
              <a:t>GmbH</a:t>
            </a:r>
            <a:r>
              <a:rPr lang="cs-CZ" sz="2800" dirty="0" smtClean="0"/>
              <a:t> </a:t>
            </a:r>
            <a:r>
              <a:rPr lang="en-GB" sz="2800" dirty="0" smtClean="0"/>
              <a:t>&amp;</a:t>
            </a:r>
            <a:r>
              <a:rPr lang="cs-CZ" sz="2800" dirty="0" smtClean="0"/>
              <a:t> </a:t>
            </a:r>
            <a:r>
              <a:rPr lang="cs-CZ" sz="2800" dirty="0" err="1" smtClean="0"/>
              <a:t>Co</a:t>
            </a:r>
            <a:r>
              <a:rPr lang="cs-CZ" sz="2800" dirty="0" smtClean="0"/>
              <a:t>.KG, 496 </a:t>
            </a:r>
            <a:r>
              <a:rPr lang="cs-CZ" sz="2800" dirty="0" err="1" smtClean="0"/>
              <a:t>pp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FYTOTERAPIE A FYTOFARMAKA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FYTOTERAPIE</a:t>
            </a:r>
          </a:p>
          <a:p>
            <a:r>
              <a:rPr lang="cs-CZ" sz="2400" dirty="0" smtClean="0"/>
              <a:t>Léčení nemocí</a:t>
            </a:r>
          </a:p>
          <a:p>
            <a:r>
              <a:rPr lang="cs-CZ" sz="2400" dirty="0" smtClean="0"/>
              <a:t>Zmírňování jejich průběhu</a:t>
            </a:r>
          </a:p>
          <a:p>
            <a:r>
              <a:rPr lang="cs-CZ" sz="2400" dirty="0" smtClean="0"/>
              <a:t>Předcházení chorobám</a:t>
            </a:r>
          </a:p>
          <a:p>
            <a:r>
              <a:rPr lang="cs-CZ" sz="2400" dirty="0" smtClean="0"/>
              <a:t>Prostřednictvím rostlin (částí R, přípravků z nich)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dirty="0" smtClean="0"/>
              <a:t>FYTOFARMAKA</a:t>
            </a:r>
          </a:p>
          <a:p>
            <a:r>
              <a:rPr lang="cs-CZ" sz="2400" dirty="0" smtClean="0"/>
              <a:t>Léčiva používaná ve </a:t>
            </a:r>
            <a:r>
              <a:rPr lang="cs-CZ" sz="2400" dirty="0" err="1" smtClean="0"/>
              <a:t>fytoterapii</a:t>
            </a:r>
            <a:endParaRPr lang="cs-CZ" sz="2400" dirty="0" smtClean="0"/>
          </a:p>
          <a:p>
            <a:r>
              <a:rPr lang="cs-CZ" sz="2400" dirty="0" smtClean="0"/>
              <a:t>Jednoduché i kombinované přípravky z rostlin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ROSTLINNÉ DROGY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800" dirty="0" smtClean="0"/>
              <a:t>Sušené, nezpracované, celé, rozdrobené nebo pokrájené rostliny nebo její části, jakož i řasy, lišejníky nebo houby.</a:t>
            </a:r>
          </a:p>
          <a:p>
            <a:pPr>
              <a:buNone/>
            </a:pPr>
            <a:endParaRPr lang="cs-CZ" sz="1900" dirty="0" smtClean="0"/>
          </a:p>
          <a:p>
            <a:r>
              <a:rPr lang="cs-CZ" sz="1900" dirty="0" smtClean="0"/>
              <a:t>Listové drogy (</a:t>
            </a:r>
            <a:r>
              <a:rPr lang="cs-CZ" sz="1900" i="1" dirty="0" err="1" smtClean="0"/>
              <a:t>folium</a:t>
            </a:r>
            <a:r>
              <a:rPr lang="cs-CZ" sz="1900" dirty="0" smtClean="0"/>
              <a:t>, </a:t>
            </a:r>
            <a:r>
              <a:rPr lang="cs-CZ" sz="1900" i="1" dirty="0" smtClean="0"/>
              <a:t>folia</a:t>
            </a:r>
            <a:r>
              <a:rPr lang="cs-CZ" sz="1900" dirty="0" smtClean="0"/>
              <a:t>) – listy listnatých druhů</a:t>
            </a:r>
          </a:p>
          <a:p>
            <a:r>
              <a:rPr lang="cs-CZ" sz="1900" dirty="0" smtClean="0"/>
              <a:t>Květní drogy (</a:t>
            </a:r>
            <a:r>
              <a:rPr lang="cs-CZ" sz="1900" i="1" dirty="0" err="1" smtClean="0"/>
              <a:t>flos</a:t>
            </a:r>
            <a:r>
              <a:rPr lang="cs-CZ" sz="1900" dirty="0" smtClean="0"/>
              <a:t>, </a:t>
            </a:r>
            <a:r>
              <a:rPr lang="cs-CZ" sz="1900" i="1" dirty="0" err="1" smtClean="0"/>
              <a:t>flores</a:t>
            </a:r>
            <a:r>
              <a:rPr lang="cs-CZ" sz="1900" dirty="0" smtClean="0"/>
              <a:t>) – jednotlivé sušené květy, nebo celá květenství</a:t>
            </a:r>
          </a:p>
          <a:p>
            <a:r>
              <a:rPr lang="cs-CZ" sz="1900" dirty="0" smtClean="0"/>
              <a:t>Plodové drogy (</a:t>
            </a:r>
            <a:r>
              <a:rPr lang="cs-CZ" sz="1900" i="1" dirty="0" err="1" smtClean="0"/>
              <a:t>fructus</a:t>
            </a:r>
            <a:r>
              <a:rPr lang="cs-CZ" sz="1900" dirty="0" smtClean="0"/>
              <a:t>) – plody </a:t>
            </a:r>
          </a:p>
          <a:p>
            <a:r>
              <a:rPr lang="cs-CZ" sz="1900" dirty="0" err="1" smtClean="0"/>
              <a:t>Čnělkové</a:t>
            </a:r>
            <a:r>
              <a:rPr lang="cs-CZ" sz="1900" dirty="0" smtClean="0"/>
              <a:t> drogy (</a:t>
            </a:r>
            <a:r>
              <a:rPr lang="cs-CZ" sz="1900" i="1" dirty="0" smtClean="0"/>
              <a:t>stigma</a:t>
            </a:r>
            <a:r>
              <a:rPr lang="cs-CZ" sz="1900" dirty="0" smtClean="0"/>
              <a:t>, </a:t>
            </a:r>
            <a:r>
              <a:rPr lang="cs-CZ" sz="1900" i="1" dirty="0" smtClean="0"/>
              <a:t>stigmata</a:t>
            </a:r>
            <a:r>
              <a:rPr lang="cs-CZ" sz="1900" dirty="0" smtClean="0"/>
              <a:t>) – u nás známé z pravého šafránu (i blizna) a z kukuřice</a:t>
            </a:r>
          </a:p>
          <a:p>
            <a:r>
              <a:rPr lang="cs-CZ" sz="1900" dirty="0" smtClean="0"/>
              <a:t>Dřevnaté drogy (</a:t>
            </a:r>
            <a:r>
              <a:rPr lang="cs-CZ" sz="1900" i="1" dirty="0" err="1" smtClean="0"/>
              <a:t>lignum</a:t>
            </a:r>
            <a:r>
              <a:rPr lang="cs-CZ" sz="1900" dirty="0" smtClean="0"/>
              <a:t>) – ze dřeva kmenů bez kůry (santalové dřevo)</a:t>
            </a:r>
          </a:p>
          <a:p>
            <a:r>
              <a:rPr lang="cs-CZ" sz="1900" dirty="0" smtClean="0"/>
              <a:t>Hlíznaté drogy (</a:t>
            </a:r>
            <a:r>
              <a:rPr lang="cs-CZ" sz="1900" i="1" dirty="0" smtClean="0"/>
              <a:t>tuber</a:t>
            </a:r>
            <a:r>
              <a:rPr lang="cs-CZ" sz="1900" dirty="0" smtClean="0"/>
              <a:t>, </a:t>
            </a:r>
            <a:r>
              <a:rPr lang="cs-CZ" sz="1900" i="1" dirty="0" smtClean="0"/>
              <a:t>tubera</a:t>
            </a:r>
            <a:r>
              <a:rPr lang="cs-CZ" sz="1900" dirty="0" smtClean="0"/>
              <a:t>) – např. kořenové hlízy orchidejí</a:t>
            </a:r>
          </a:p>
          <a:p>
            <a:r>
              <a:rPr lang="cs-CZ" sz="1900" dirty="0" smtClean="0"/>
              <a:t>Pupenové drogy (</a:t>
            </a:r>
            <a:r>
              <a:rPr lang="cs-CZ" sz="1900" i="1" dirty="0" err="1" smtClean="0"/>
              <a:t>gemma</a:t>
            </a:r>
            <a:r>
              <a:rPr lang="cs-CZ" sz="1900" dirty="0" smtClean="0"/>
              <a:t>, </a:t>
            </a:r>
            <a:r>
              <a:rPr lang="cs-CZ" sz="1900" i="1" dirty="0" err="1" smtClean="0"/>
              <a:t>gemmae</a:t>
            </a:r>
            <a:r>
              <a:rPr lang="cs-CZ" sz="1900" dirty="0" smtClean="0"/>
              <a:t>) – např. pupeny topolu</a:t>
            </a:r>
          </a:p>
          <a:p>
            <a:r>
              <a:rPr lang="cs-CZ" sz="1900" dirty="0" smtClean="0"/>
              <a:t>Naťové drogy (</a:t>
            </a:r>
            <a:r>
              <a:rPr lang="cs-CZ" sz="1900" i="1" dirty="0" err="1" smtClean="0"/>
              <a:t>herba</a:t>
            </a:r>
            <a:r>
              <a:rPr lang="cs-CZ" sz="1900" dirty="0" smtClean="0"/>
              <a:t>) – celé nadzemní části většinou bylinných rostlin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ROSTLINNÉ DROGY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800" dirty="0" smtClean="0"/>
              <a:t>Sušené, nezpracované, celé, rozdrobené nebo pokrájené rostliny nebo její části, jakož i řasy, lišejníky nebo houby.</a:t>
            </a:r>
          </a:p>
          <a:p>
            <a:pPr>
              <a:buNone/>
            </a:pPr>
            <a:endParaRPr lang="cs-CZ" sz="1900" dirty="0" smtClean="0"/>
          </a:p>
          <a:p>
            <a:r>
              <a:rPr lang="cs-CZ" sz="1900" dirty="0" smtClean="0"/>
              <a:t>Kůrové drogy (</a:t>
            </a:r>
            <a:r>
              <a:rPr lang="cs-CZ" sz="1900" i="1" dirty="0" err="1" smtClean="0"/>
              <a:t>cortex</a:t>
            </a:r>
            <a:r>
              <a:rPr lang="cs-CZ" sz="1900" dirty="0" smtClean="0"/>
              <a:t>) – z kůry kmene nebo z kořenů dřevin, např. skořicová kůra</a:t>
            </a:r>
          </a:p>
          <a:p>
            <a:r>
              <a:rPr lang="cs-CZ" sz="1900" dirty="0" smtClean="0"/>
              <a:t>Semenné drogy (</a:t>
            </a:r>
            <a:r>
              <a:rPr lang="cs-CZ" sz="1900" i="1" dirty="0" smtClean="0"/>
              <a:t>semen</a:t>
            </a:r>
            <a:r>
              <a:rPr lang="cs-CZ" sz="1900" dirty="0" smtClean="0"/>
              <a:t>) – semena, např. lnu </a:t>
            </a:r>
          </a:p>
          <a:p>
            <a:r>
              <a:rPr lang="cs-CZ" sz="1900" dirty="0" smtClean="0"/>
              <a:t>Drogy z výhonů nebo z vrcholků výhonů (</a:t>
            </a:r>
            <a:r>
              <a:rPr lang="cs-CZ" sz="1900" i="1" dirty="0" err="1" smtClean="0"/>
              <a:t>turiones</a:t>
            </a:r>
            <a:r>
              <a:rPr lang="cs-CZ" sz="1900" dirty="0" smtClean="0"/>
              <a:t>) – z jehličnatých dřevin (borovice)</a:t>
            </a:r>
          </a:p>
          <a:p>
            <a:r>
              <a:rPr lang="cs-CZ" sz="1900" dirty="0" smtClean="0"/>
              <a:t>Stonkové drogy (</a:t>
            </a:r>
            <a:r>
              <a:rPr lang="cs-CZ" sz="1900" i="1" dirty="0" err="1" smtClean="0"/>
              <a:t>stipites</a:t>
            </a:r>
            <a:r>
              <a:rPr lang="cs-CZ" sz="1900" dirty="0" smtClean="0"/>
              <a:t>) – vyskytují se málo, např. stonky potměchuti</a:t>
            </a:r>
          </a:p>
          <a:p>
            <a:r>
              <a:rPr lang="cs-CZ" sz="1900" dirty="0" smtClean="0"/>
              <a:t>Kořenové drogy (</a:t>
            </a:r>
            <a:r>
              <a:rPr lang="cs-CZ" sz="1900" i="1" dirty="0" smtClean="0"/>
              <a:t>radix</a:t>
            </a:r>
            <a:r>
              <a:rPr lang="cs-CZ" sz="1900" dirty="0" smtClean="0"/>
              <a:t>) – kořeny</a:t>
            </a:r>
          </a:p>
          <a:p>
            <a:r>
              <a:rPr lang="cs-CZ" sz="1900" dirty="0" smtClean="0"/>
              <a:t>Drogy z oddenku (</a:t>
            </a:r>
            <a:r>
              <a:rPr lang="cs-CZ" sz="1900" i="1" dirty="0" err="1" smtClean="0"/>
              <a:t>rhizoma</a:t>
            </a:r>
            <a:r>
              <a:rPr lang="cs-CZ" sz="1900" dirty="0" smtClean="0"/>
              <a:t>) – víceleté byliny s podzemní ztloustlou osou (mochna)</a:t>
            </a:r>
          </a:p>
          <a:p>
            <a:r>
              <a:rPr lang="cs-CZ" sz="1900" dirty="0" smtClean="0"/>
              <a:t>Drogy z vrcholů větviček (</a:t>
            </a:r>
            <a:r>
              <a:rPr lang="cs-CZ" sz="1900" i="1" dirty="0" err="1" smtClean="0"/>
              <a:t>summitates</a:t>
            </a:r>
            <a:r>
              <a:rPr lang="cs-CZ" sz="1900" dirty="0" smtClean="0"/>
              <a:t>) – dnes se nevyskytují v čajových směsích, na homeopatika, jde o jedovaté dřeviny (jalovec chvojka)</a:t>
            </a:r>
          </a:p>
          <a:p>
            <a:r>
              <a:rPr lang="cs-CZ" sz="1900" dirty="0" smtClean="0"/>
              <a:t>Cibulové drogy (</a:t>
            </a:r>
            <a:r>
              <a:rPr lang="cs-CZ" sz="1900" i="1" dirty="0" err="1" smtClean="0"/>
              <a:t>bulbus</a:t>
            </a:r>
            <a:r>
              <a:rPr lang="cs-CZ" sz="1900" dirty="0" smtClean="0"/>
              <a:t>) – sušené prostřední dužnaté slupky (mořská cibule)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ÚČINNÉ LÁTKY V DROGÁCH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800" dirty="0" smtClean="0"/>
              <a:t>Chemické sloučeniny v rostlinách, které mají léčebný vliv na člověka nebo na zvíře: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Éterické oleje neboli silice (</a:t>
            </a:r>
            <a:r>
              <a:rPr lang="cs-CZ" i="1" dirty="0" err="1" smtClean="0"/>
              <a:t>aetherolea</a:t>
            </a:r>
            <a:r>
              <a:rPr lang="cs-CZ" dirty="0" smtClean="0"/>
              <a:t>) </a:t>
            </a:r>
          </a:p>
          <a:p>
            <a:pPr>
              <a:buNone/>
            </a:pPr>
            <a:r>
              <a:rPr lang="cs-CZ" sz="2400" dirty="0" smtClean="0"/>
              <a:t>	masti proti revmatickým onemocněním a nervovým bolestem, při onemocnění dýchacích cest, péče o ústní dutinu, podpora chuti k jídlu, na zlepšení trávení, proti nadýmání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dirty="0" smtClean="0"/>
              <a:t>Alkaloidy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500" dirty="0" smtClean="0"/>
              <a:t>terapeutické využití (působí na oblasti nervového systému), jedy (strychnin, kofein, morfin, </a:t>
            </a:r>
            <a:r>
              <a:rPr lang="cs-CZ" sz="2500" dirty="0" err="1" smtClean="0"/>
              <a:t>meskalin</a:t>
            </a:r>
            <a:r>
              <a:rPr lang="cs-CZ" sz="2500" dirty="0" smtClean="0"/>
              <a:t>, kokain,…)</a:t>
            </a:r>
          </a:p>
          <a:p>
            <a:pPr>
              <a:buNone/>
            </a:pPr>
            <a:endParaRPr lang="cs-CZ" sz="2500" dirty="0" smtClean="0"/>
          </a:p>
          <a:p>
            <a:r>
              <a:rPr lang="cs-CZ" dirty="0" err="1" smtClean="0"/>
              <a:t>Anthranoidy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500" dirty="0" smtClean="0"/>
              <a:t>nejužívanější projímadla</a:t>
            </a:r>
          </a:p>
          <a:p>
            <a:pPr>
              <a:buNone/>
            </a:pPr>
            <a:endParaRPr lang="cs-CZ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ÚČINNÉ LÁTKY V DROGÁCH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800" dirty="0" smtClean="0"/>
              <a:t>Chemické sloučeniny v rostlinách, které mají léčebný vliv na člověka nebo na zvíře: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Hořčiny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600" dirty="0" smtClean="0"/>
              <a:t>povzbuzení chuti, lepší trávení, posílení organismu, zpomalení srdce</a:t>
            </a:r>
          </a:p>
          <a:p>
            <a:pPr>
              <a:buNone/>
            </a:pPr>
            <a:endParaRPr lang="cs-CZ" sz="2600" dirty="0" smtClean="0"/>
          </a:p>
          <a:p>
            <a:r>
              <a:rPr lang="cs-CZ" dirty="0" smtClean="0"/>
              <a:t>Kumariny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600" dirty="0" smtClean="0"/>
              <a:t>na některá onemocnění kůže (pod lékařským ohledem), ochranné přípravky proti slunci, uvolňování křečí, ředí krev</a:t>
            </a: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Mastné oleje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600" dirty="0" smtClean="0"/>
              <a:t>snižování cholesterolu v krvi, tiší podráždění kůže, omezují odpařování vody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ÚČINNÉ LÁTKY V DROGÁCH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400" dirty="0" smtClean="0"/>
              <a:t>Chemické sloučeniny v rostlinách, které mají léčebný vliv na člověka nebo na zvíře:</a:t>
            </a:r>
          </a:p>
          <a:p>
            <a:pPr>
              <a:buNone/>
            </a:pPr>
            <a:endParaRPr lang="cs-CZ" dirty="0" smtClean="0"/>
          </a:p>
          <a:p>
            <a:r>
              <a:rPr lang="cs-CZ" sz="3900" dirty="0" err="1" smtClean="0"/>
              <a:t>Flavonoidy</a:t>
            </a:r>
            <a:endParaRPr lang="cs-CZ" sz="3900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900" dirty="0" smtClean="0"/>
              <a:t>antioxidanty,</a:t>
            </a:r>
            <a:r>
              <a:rPr lang="cs-CZ" dirty="0" smtClean="0"/>
              <a:t> </a:t>
            </a:r>
            <a:r>
              <a:rPr lang="cs-CZ" sz="2900" dirty="0" smtClean="0"/>
              <a:t>proti křehkosti kapilár, prevence proti otokům, podpůrná terapii nemocných cév, vliv na činnost srdce, močopudné vlastnosti</a:t>
            </a:r>
          </a:p>
          <a:p>
            <a:pPr>
              <a:buNone/>
            </a:pPr>
            <a:endParaRPr lang="cs-CZ" dirty="0" smtClean="0"/>
          </a:p>
          <a:p>
            <a:r>
              <a:rPr lang="cs-CZ" sz="3900" dirty="0" smtClean="0"/>
              <a:t>Třísloviny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900" dirty="0" smtClean="0"/>
              <a:t>zmenšují mokvání ran, zastavují drobnější krvácení, léčba popálenin a omrzlin, působí proti mikrobům, zmírňují bolest a svědění, tlumí nadměrné pocení, při zánětech sliznic v ústech, nosohltanu, při průjmech</a:t>
            </a:r>
          </a:p>
          <a:p>
            <a:pPr>
              <a:buNone/>
            </a:pPr>
            <a:endParaRPr lang="cs-CZ" sz="2600" dirty="0" smtClean="0"/>
          </a:p>
          <a:p>
            <a:r>
              <a:rPr lang="cs-CZ" sz="3900" dirty="0" smtClean="0"/>
              <a:t>Glykosidy ovlivňující srdeční činnost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900" dirty="0" smtClean="0"/>
              <a:t>působí na oslabený srdeční sval, lepší prokrvení ledvin, zvýšení vylučování moči a vyplavení vody z otoků, často jsou jedovaté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ÚČINNÉ LÁTKY V DROGÁCH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Chemické sloučeniny v rostlinách, které mají léčebný vliv na člověka nebo na zvíře: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700" dirty="0" smtClean="0"/>
              <a:t>Saponiny</a:t>
            </a:r>
          </a:p>
          <a:p>
            <a:pPr>
              <a:buNone/>
            </a:pPr>
            <a:r>
              <a:rPr lang="cs-CZ" sz="2700" dirty="0" smtClean="0"/>
              <a:t>	</a:t>
            </a:r>
            <a:r>
              <a:rPr lang="cs-CZ" sz="2000" dirty="0" smtClean="0"/>
              <a:t>ovlivňování povrchového napětí, které vede k odkašlávání, působí proti otokům, proti zánětům, hormonální účinky</a:t>
            </a:r>
          </a:p>
          <a:p>
            <a:endParaRPr lang="cs-CZ" sz="2700" dirty="0" smtClean="0"/>
          </a:p>
          <a:p>
            <a:r>
              <a:rPr lang="cs-CZ" sz="2700" dirty="0" smtClean="0"/>
              <a:t>Rostlinné slizy</a:t>
            </a:r>
          </a:p>
          <a:p>
            <a:pPr>
              <a:buNone/>
            </a:pPr>
            <a:r>
              <a:rPr lang="cs-CZ" sz="2700" dirty="0" smtClean="0"/>
              <a:t>	</a:t>
            </a:r>
            <a:r>
              <a:rPr lang="cs-CZ" sz="2000" dirty="0" smtClean="0"/>
              <a:t>mírná projímadla, při zánětech sliznic, horních cest dýchacích a i v trávicím traktu, k léčbě vředů, </a:t>
            </a:r>
            <a:r>
              <a:rPr lang="cs-CZ" sz="2000" dirty="0" err="1" smtClean="0"/>
              <a:t>nežitů</a:t>
            </a:r>
            <a:r>
              <a:rPr lang="cs-CZ" sz="2000" dirty="0" smtClean="0"/>
              <a:t> a zduření žláz, protizánětlivé účinky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1343</Words>
  <Application>Microsoft Office PowerPoint</Application>
  <PresentationFormat>Předvádění na obrazovce (4:3)</PresentationFormat>
  <Paragraphs>247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SEMINÁRNÍ PRÁCE ÚVOD DO LÉČIVÝCH ROSTLIN</vt:lpstr>
      <vt:lpstr>ROSTLINY A ZDRAVÍ</vt:lpstr>
      <vt:lpstr>FYTOTERAPIE A FYTOFARMAKA</vt:lpstr>
      <vt:lpstr>ROSTLINNÉ DROGY</vt:lpstr>
      <vt:lpstr>ROSTLINNÉ DROGY</vt:lpstr>
      <vt:lpstr>ÚČINNÉ LÁTKY V DROGÁCH</vt:lpstr>
      <vt:lpstr>ÚČINNÉ LÁTKY V DROGÁCH</vt:lpstr>
      <vt:lpstr>ÚČINNÉ LÁTKY V DROGÁCH</vt:lpstr>
      <vt:lpstr>ÚČINNÉ LÁTKY V DROGÁCH</vt:lpstr>
      <vt:lpstr>SKLIZEŇ A SUŠENÍ</vt:lpstr>
      <vt:lpstr>PŘÍPRAVA ČAJŮ</vt:lpstr>
      <vt:lpstr>VÝTAŽKY A DALŠÍ PŘÍPRAVKY</vt:lpstr>
      <vt:lpstr>VÝTAŽKY A DALŠÍ PŘÍPRAVKY</vt:lpstr>
      <vt:lpstr>VÝTAŽKY A DALŠÍ PŘÍPRAVKY</vt:lpstr>
      <vt:lpstr>VÝTAŽKY A DALŠÍ PŘÍPRAVKY</vt:lpstr>
      <vt:lpstr>RADY PRO DOMÁCÍ POUŽITÍ</vt:lpstr>
      <vt:lpstr>RADY PRO DOMÁCÍ POUŽITÍ</vt:lpstr>
      <vt:lpstr>šalvěj lékařská Salvia officinalis</vt:lpstr>
      <vt:lpstr>bez černý Sambucus nigra</vt:lpstr>
      <vt:lpstr>lípa malolistá Tilia cordata</vt:lpstr>
      <vt:lpstr>kontryhel žlutozelený Alchemilla xanthochlora </vt:lpstr>
      <vt:lpstr>jetel luční Trifolium pratense</vt:lpstr>
      <vt:lpstr>přeslička rolní Equisetum arvense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SEMINÁRNÍ PRÁCE ÚVOD DO LÉČIVÝCH ROSTLIN</dc:title>
  <dc:creator>Valued Acer Customer</dc:creator>
  <cp:lastModifiedBy>Valued Acer Customer</cp:lastModifiedBy>
  <cp:revision>51</cp:revision>
  <dcterms:created xsi:type="dcterms:W3CDTF">2013-10-10T09:19:54Z</dcterms:created>
  <dcterms:modified xsi:type="dcterms:W3CDTF">2013-10-17T14:35:28Z</dcterms:modified>
</cp:coreProperties>
</file>