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60" r:id="rId7"/>
    <p:sldId id="264" r:id="rId8"/>
    <p:sldId id="262" r:id="rId9"/>
    <p:sldId id="25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F5603A-1FFE-4C40-AF4C-6E88BCCFF2C0}" type="datetimeFigureOut">
              <a:rPr lang="cs-CZ" smtClean="0"/>
              <a:t>17.10.2013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706AF0-2F7B-4199-96F3-ECE2EDA78A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5603A-1FFE-4C40-AF4C-6E88BCCFF2C0}" type="datetimeFigureOut">
              <a:rPr lang="cs-CZ" smtClean="0"/>
              <a:t>17.10.2013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06AF0-2F7B-4199-96F3-ECE2EDA78A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5603A-1FFE-4C40-AF4C-6E88BCCFF2C0}" type="datetimeFigureOut">
              <a:rPr lang="cs-CZ" smtClean="0"/>
              <a:t>17.10.2013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06AF0-2F7B-4199-96F3-ECE2EDA78A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5603A-1FFE-4C40-AF4C-6E88BCCFF2C0}" type="datetimeFigureOut">
              <a:rPr lang="cs-CZ" smtClean="0"/>
              <a:t>17.10.2013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06AF0-2F7B-4199-96F3-ECE2EDA78A0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5603A-1FFE-4C40-AF4C-6E88BCCFF2C0}" type="datetimeFigureOut">
              <a:rPr lang="cs-CZ" smtClean="0"/>
              <a:t>17.10.2013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06AF0-2F7B-4199-96F3-ECE2EDA78A0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5603A-1FFE-4C40-AF4C-6E88BCCFF2C0}" type="datetimeFigureOut">
              <a:rPr lang="cs-CZ" smtClean="0"/>
              <a:t>17.10.2013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06AF0-2F7B-4199-96F3-ECE2EDA78A0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5603A-1FFE-4C40-AF4C-6E88BCCFF2C0}" type="datetimeFigureOut">
              <a:rPr lang="cs-CZ" smtClean="0"/>
              <a:t>17.10.2013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06AF0-2F7B-4199-96F3-ECE2EDA78A0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5603A-1FFE-4C40-AF4C-6E88BCCFF2C0}" type="datetimeFigureOut">
              <a:rPr lang="cs-CZ" smtClean="0"/>
              <a:t>17.10.2013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06AF0-2F7B-4199-96F3-ECE2EDA78A0F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5603A-1FFE-4C40-AF4C-6E88BCCFF2C0}" type="datetimeFigureOut">
              <a:rPr lang="cs-CZ" smtClean="0"/>
              <a:t>17.10.2013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06AF0-2F7B-4199-96F3-ECE2EDA78A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2F5603A-1FFE-4C40-AF4C-6E88BCCFF2C0}" type="datetimeFigureOut">
              <a:rPr lang="cs-CZ" smtClean="0"/>
              <a:t>17.10.2013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706AF0-2F7B-4199-96F3-ECE2EDA78A0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F5603A-1FFE-4C40-AF4C-6E88BCCFF2C0}" type="datetimeFigureOut">
              <a:rPr lang="cs-CZ" smtClean="0"/>
              <a:t>17.10.2013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706AF0-2F7B-4199-96F3-ECE2EDA78A0F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2F5603A-1FFE-4C40-AF4C-6E88BCCFF2C0}" type="datetimeFigureOut">
              <a:rPr lang="cs-CZ" smtClean="0"/>
              <a:t>17.10.2013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706AF0-2F7B-4199-96F3-ECE2EDA78A0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roslatiny.cz/public/Image/skot.jpg" TargetMode="External"/><Relationship Id="rId13" Type="http://schemas.openxmlformats.org/officeDocument/2006/relationships/hyperlink" Target="https://encrypted-tbn1.gstatic.com/images?q=tbn:ANd9GcRmZuODdvjFOjrbCiHxdwembfcHy_kNsnB7GskicekC4Jo6w3uI" TargetMode="External"/><Relationship Id="rId3" Type="http://schemas.openxmlformats.org/officeDocument/2006/relationships/hyperlink" Target="http://sites.zf.jcu.cz/projekty/atlasHZ/images/skot/holstyn5.jpg" TargetMode="External"/><Relationship Id="rId7" Type="http://schemas.openxmlformats.org/officeDocument/2006/relationships/hyperlink" Target="http://www.lecos.cz/sites/default/files/produkty/foto_10_1_0.jpg" TargetMode="External"/><Relationship Id="rId12" Type="http://schemas.openxmlformats.org/officeDocument/2006/relationships/hyperlink" Target="http://upload.wikimedia.org/wikipedia/commons/2/2f/Cesky_strakaty_krava.jpg" TargetMode="External"/><Relationship Id="rId2" Type="http://schemas.openxmlformats.org/officeDocument/2006/relationships/hyperlink" Target="http://www.vuzv.cz/sites/File/SKOT/EKONOMIKA/rocenka_chov_skotu_201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gropress.cz/img/kone/technologie/typy_ustajeni/box5600.jpg" TargetMode="External"/><Relationship Id="rId11" Type="http://schemas.openxmlformats.org/officeDocument/2006/relationships/hyperlink" Target="http://www.topbeef.cz/upload/plemena/zzz-limousine---byk1.jpg" TargetMode="External"/><Relationship Id="rId5" Type="http://schemas.openxmlformats.org/officeDocument/2006/relationships/hyperlink" Target="http://www.jersey.cz/stara-verze/images/foto/P5250024.jpg" TargetMode="External"/><Relationship Id="rId10" Type="http://schemas.openxmlformats.org/officeDocument/2006/relationships/hyperlink" Target="http://www.topbeef.cz/upload/plemena/charolais1.jpg" TargetMode="External"/><Relationship Id="rId4" Type="http://schemas.openxmlformats.org/officeDocument/2006/relationships/hyperlink" Target="http://www.hospodarska-zvirata.cz/obrazek.php?id=19" TargetMode="External"/><Relationship Id="rId9" Type="http://schemas.openxmlformats.org/officeDocument/2006/relationships/hyperlink" Target="http://www.agrorosteni.cz/mleko/0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Chov skotu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Bc. Lenka Benediktová</a:t>
            </a:r>
          </a:p>
          <a:p>
            <a:r>
              <a:rPr lang="cs-CZ" dirty="0" smtClean="0"/>
              <a:t>CGB/APBI</a:t>
            </a:r>
          </a:p>
          <a:p>
            <a:r>
              <a:rPr lang="cs-CZ" dirty="0" smtClean="0"/>
              <a:t>17.10.2013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4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Důležité odvětví zemědělské výroby</a:t>
            </a:r>
          </a:p>
          <a:p>
            <a:r>
              <a:rPr lang="cs-CZ" dirty="0" smtClean="0"/>
              <a:t>Užitek</a:t>
            </a:r>
          </a:p>
          <a:p>
            <a:pPr lvl="1"/>
            <a:r>
              <a:rPr lang="cs-CZ" dirty="0" smtClean="0"/>
              <a:t>Maso </a:t>
            </a:r>
          </a:p>
          <a:p>
            <a:pPr lvl="1"/>
            <a:r>
              <a:rPr lang="cs-CZ" dirty="0" smtClean="0"/>
              <a:t>Mléko</a:t>
            </a:r>
          </a:p>
          <a:p>
            <a:pPr lvl="1"/>
            <a:r>
              <a:rPr lang="cs-CZ" dirty="0" smtClean="0"/>
              <a:t>Krmiva</a:t>
            </a:r>
          </a:p>
          <a:p>
            <a:pPr lvl="1"/>
            <a:r>
              <a:rPr lang="cs-CZ" dirty="0" smtClean="0"/>
              <a:t>Průmyslové suroviny</a:t>
            </a:r>
          </a:p>
          <a:p>
            <a:pPr lvl="1"/>
            <a:r>
              <a:rPr lang="cs-CZ" dirty="0" smtClean="0"/>
              <a:t>Hnojivo </a:t>
            </a:r>
          </a:p>
          <a:p>
            <a:pPr lvl="1"/>
            <a:r>
              <a:rPr lang="cs-CZ" dirty="0" smtClean="0"/>
              <a:t>Telata</a:t>
            </a:r>
          </a:p>
          <a:p>
            <a:endParaRPr lang="cs-CZ" dirty="0" smtClean="0"/>
          </a:p>
          <a:p>
            <a:r>
              <a:rPr lang="cs-CZ" dirty="0" smtClean="0"/>
              <a:t>Plemena</a:t>
            </a:r>
          </a:p>
          <a:p>
            <a:pPr lvl="1"/>
            <a:r>
              <a:rPr lang="cs-CZ" dirty="0" smtClean="0"/>
              <a:t>Masná</a:t>
            </a:r>
          </a:p>
          <a:p>
            <a:pPr lvl="1"/>
            <a:r>
              <a:rPr lang="cs-CZ" dirty="0" smtClean="0"/>
              <a:t>Mléčná </a:t>
            </a:r>
          </a:p>
          <a:p>
            <a:pPr lvl="1"/>
            <a:r>
              <a:rPr lang="cs-CZ" dirty="0" smtClean="0"/>
              <a:t>Kombinovaná 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Úvodní informace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08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Holštýn (7 900 l)</a:t>
            </a:r>
          </a:p>
          <a:p>
            <a:r>
              <a:rPr lang="cs-CZ" dirty="0" err="1" smtClean="0"/>
              <a:t>Ayrshire</a:t>
            </a:r>
            <a:r>
              <a:rPr lang="cs-CZ" dirty="0" smtClean="0"/>
              <a:t> (8 500 l) </a:t>
            </a:r>
          </a:p>
          <a:p>
            <a:r>
              <a:rPr lang="cs-CZ" dirty="0" smtClean="0"/>
              <a:t>Jersey (kvalitní mléko)</a:t>
            </a:r>
          </a:p>
          <a:p>
            <a:endParaRPr lang="cs-CZ" dirty="0"/>
          </a:p>
          <a:p>
            <a:r>
              <a:rPr lang="cs-CZ" dirty="0" smtClean="0"/>
              <a:t>240 l mléka ročně na člověka</a:t>
            </a:r>
          </a:p>
          <a:p>
            <a:r>
              <a:rPr lang="cs-CZ" dirty="0" smtClean="0"/>
              <a:t>Dojivost krávy	</a:t>
            </a:r>
          </a:p>
          <a:p>
            <a:pPr lvl="1"/>
            <a:r>
              <a:rPr lang="cs-CZ" dirty="0" smtClean="0"/>
              <a:t>Ročně 6 600l</a:t>
            </a:r>
          </a:p>
          <a:p>
            <a:pPr lvl="1"/>
            <a:r>
              <a:rPr lang="cs-CZ" dirty="0" smtClean="0"/>
              <a:t>Denně 18 l</a:t>
            </a:r>
          </a:p>
          <a:p>
            <a:pPr lvl="1"/>
            <a:endParaRPr lang="cs-CZ" dirty="0"/>
          </a:p>
          <a:p>
            <a:pPr marL="109728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Mléčná plemena</a:t>
            </a:r>
            <a:endParaRPr lang="cs-CZ" dirty="0"/>
          </a:p>
        </p:txBody>
      </p:sp>
      <p:pic>
        <p:nvPicPr>
          <p:cNvPr id="1026" name="Picture 2" descr="http://sites.zf.jcu.cz/projekty/atlasHZ/images/skot/holsty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ospodarska-zvirata.cz/obrazek.php?id=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559829" cy="34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ersey.cz/stara-verze/images/foto/P5250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87761"/>
            <a:ext cx="4589286" cy="34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54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Ustájení</a:t>
            </a:r>
          </a:p>
          <a:p>
            <a:pPr lvl="1"/>
            <a:r>
              <a:rPr lang="cs-CZ" dirty="0" smtClean="0"/>
              <a:t>Vazné</a:t>
            </a:r>
          </a:p>
          <a:p>
            <a:pPr lvl="1"/>
            <a:r>
              <a:rPr lang="cs-CZ" dirty="0" smtClean="0"/>
              <a:t>Volné </a:t>
            </a:r>
          </a:p>
          <a:p>
            <a:pPr lvl="1"/>
            <a:endParaRPr lang="cs-CZ" dirty="0"/>
          </a:p>
          <a:p>
            <a:r>
              <a:rPr lang="cs-CZ" dirty="0" smtClean="0"/>
              <a:t>Mikroklima</a:t>
            </a:r>
          </a:p>
          <a:p>
            <a:pPr lvl="1"/>
            <a:r>
              <a:rPr lang="cs-CZ" dirty="0" smtClean="0"/>
              <a:t>Teplota, vlhkost</a:t>
            </a:r>
          </a:p>
          <a:p>
            <a:pPr lvl="1"/>
            <a:r>
              <a:rPr lang="cs-CZ" dirty="0" smtClean="0"/>
              <a:t>Proudění vzduchu, koncentrace plynů</a:t>
            </a:r>
          </a:p>
          <a:p>
            <a:pPr lvl="1"/>
            <a:r>
              <a:rPr lang="cs-CZ" dirty="0" smtClean="0"/>
              <a:t>Světlo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Chov mléčného skotu</a:t>
            </a:r>
            <a:endParaRPr lang="cs-CZ" dirty="0"/>
          </a:p>
        </p:txBody>
      </p:sp>
      <p:pic>
        <p:nvPicPr>
          <p:cNvPr id="3074" name="Picture 2" descr="http://www.agropress.cz/img/kone/technologie/typy_ustajeni/box5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groslatiny.cz/public/Image/sk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89" y="2564904"/>
            <a:ext cx="7459557" cy="290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Ruční</a:t>
            </a:r>
          </a:p>
          <a:p>
            <a:r>
              <a:rPr lang="cs-CZ" dirty="0" smtClean="0"/>
              <a:t>Strojové </a:t>
            </a:r>
          </a:p>
          <a:p>
            <a:pPr lvl="1"/>
            <a:r>
              <a:rPr lang="cs-CZ" dirty="0" smtClean="0"/>
              <a:t>Dojírny </a:t>
            </a:r>
          </a:p>
          <a:p>
            <a:pPr lvl="1"/>
            <a:r>
              <a:rPr lang="cs-CZ" dirty="0" smtClean="0"/>
              <a:t>Dojící automaty</a:t>
            </a:r>
          </a:p>
          <a:p>
            <a:pPr lvl="1"/>
            <a:endParaRPr lang="cs-CZ" dirty="0"/>
          </a:p>
          <a:p>
            <a:r>
              <a:rPr lang="cs-CZ" dirty="0" smtClean="0"/>
              <a:t>Mléko</a:t>
            </a:r>
          </a:p>
          <a:p>
            <a:pPr lvl="1"/>
            <a:r>
              <a:rPr lang="cs-CZ" dirty="0" smtClean="0"/>
              <a:t>87,5% vody</a:t>
            </a:r>
          </a:p>
          <a:p>
            <a:pPr lvl="1"/>
            <a:r>
              <a:rPr lang="cs-CZ" dirty="0" smtClean="0"/>
              <a:t>12,5% sušiny</a:t>
            </a:r>
          </a:p>
          <a:p>
            <a:pPr lvl="2"/>
            <a:r>
              <a:rPr lang="cs-CZ" dirty="0" smtClean="0"/>
              <a:t>3,3 – 4,5% bílkoviny (kasein)</a:t>
            </a:r>
          </a:p>
          <a:p>
            <a:pPr lvl="2"/>
            <a:r>
              <a:rPr lang="cs-CZ" dirty="0" smtClean="0"/>
              <a:t>3,8 – 4.5% tuku</a:t>
            </a:r>
          </a:p>
          <a:p>
            <a:pPr lvl="2"/>
            <a:r>
              <a:rPr lang="cs-CZ" dirty="0" smtClean="0"/>
              <a:t>4,5 – </a:t>
            </a:r>
            <a:r>
              <a:rPr lang="cs-CZ" smtClean="0"/>
              <a:t>5% cukru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Dojení</a:t>
            </a:r>
            <a:endParaRPr lang="cs-CZ" dirty="0"/>
          </a:p>
        </p:txBody>
      </p:sp>
      <p:pic>
        <p:nvPicPr>
          <p:cNvPr id="4098" name="Picture 2" descr="http://www.lecos.cz/sites/default/files/produkty/foto_10_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grorosteni.cz/mleko/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4521365" cy="302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3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Aberdeen </a:t>
            </a:r>
            <a:r>
              <a:rPr lang="cs-CZ" dirty="0" err="1" smtClean="0"/>
              <a:t>angus</a:t>
            </a:r>
            <a:endParaRPr lang="cs-CZ" dirty="0" smtClean="0"/>
          </a:p>
          <a:p>
            <a:r>
              <a:rPr lang="cs-CZ" dirty="0" err="1" smtClean="0"/>
              <a:t>Charolais</a:t>
            </a:r>
            <a:endParaRPr lang="cs-CZ" dirty="0" smtClean="0"/>
          </a:p>
          <a:p>
            <a:r>
              <a:rPr lang="cs-CZ" dirty="0" err="1" smtClean="0"/>
              <a:t>Limousin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smtClean="0"/>
              <a:t>Přírůstek 1,4 kg</a:t>
            </a:r>
          </a:p>
          <a:p>
            <a:r>
              <a:rPr lang="cs-CZ" dirty="0" smtClean="0"/>
              <a:t>1200 kg (700 kg)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Masná plemena</a:t>
            </a:r>
            <a:endParaRPr lang="cs-CZ" dirty="0"/>
          </a:p>
        </p:txBody>
      </p:sp>
      <p:sp>
        <p:nvSpPr>
          <p:cNvPr id="4" name="AutoShape 2" descr="data:image/jpeg;base64,/9j/4AAQSkZJRgABAQAAAQABAAD/2wCEAAkGBhQSEBUUExQWFRUWGBgaGBgWFxgXGBcYFxgYFBUUFhQYHCYeFxkkGRQYHy8gIycpLCwsGB4xNTAqNSYrLCkBCQoKDgwOGg8PGiwkHCQqLCwsLCwsLCwsLCwsLCwsKSksLCwsLCwsLCwsKSwsLCwsLCwsLCwsLCwsLCwsLCwsLP/AABEIAL0BCwMBIgACEQEDEQH/xAAcAAABBQEBAQAAAAAAAAAAAAAAAgMEBQYHAQj/xABEEAABAwIDBQUGBAMFBwUAAAABAAIRAyEEEjEFQVFhcQYigZGhBxMyQrHwFFLB0SNi4RUzcqLxFhdDU4Ky0iVEkpPC/8QAGQEBAQEBAQEAAAAAAAAAAAAAAAECAwQF/8QAJREBAQACAgIBBAIDAAAAAAAAAAECEQMhEjFBBBNRYTKRIkJx/9oADAMBAAIRAxEAPwDt6EIQCEIQCEIQCEShAIQhAIQhAIQhAIQhAIQhAIQhAIQhAIQhAIQhAIQhAIQhAIQhAIQhAIQmsTiBTY57tGgk9AJQOoJXPantYh39wMnH3hmOgYVNZ7VMI5mZziwRMmHAn8oy7/RXS6saPaW2GUWlznAAXJK512j9qQsMKS4zdxzACxGk3vBuFm+1nbF+KJa3u0uAMl3Au/b6rKly3j0njv23OA9qOKa6XvY8EyWloEcgW6DzV3sL2qAvaKvdHfz6wCXFzAN5tAXKoultExx4rW4txlfQPZ/txh8S34203yRke8AmDAImJB81oWukSLhfMxuIISsF2hxGEdNGtUpxuDpY7lkPdPOyXCX0mrH0whct7M+197yxuJptDT8VRpII/mLLiOMLpWC2hTrMD6T2vadC0yP9Vys0aSEIQoBCEIBCEIBCEIBCEIBCEIBCEIBCEIBCEIBCEIBCEIBJq0g5pa4SHAgjiCII8kpCDnmP9noZXBEnDi8am2lM8ufBcp7dYb8HWfSY2GOOZsiBB1LdwvNty+mVD2lselXAFWm1+Uy3M0GDxutY3WW66Xkvh4vl7A1iWgHcpRpKT2uwbMLj8QymMrG1nNa3XK2xgcrpt+MaW2+i65xnHuIsqS2gYTWFw7jLgJjRWVXC1csh4BmC0C4n6rHW25FfXxMCbyNVCAD4veTz3/urOpgg7MDpljx0BTOA2cKYMEkjerCztJIIb11TVHa+Iwzs9Cq+mf5HETyI0PiE+Tu6qFiBZbxsSzbcbB9tuIZ3cTTbWA+Zv8N/Ux3T5Ba7A+2jBVHZXtrUrauYCOncc4+i4TXpwSn8OM1t4S44safRVD2h7PdpiqY5OzMPk4BSmds8EbDFUPGo0fUr51qYeRzTVKRYqXjxJjX07h9r0X/BWpu/wvafoVKBXypWAB5pk1nDRx8CQpOOX5Syx9W18Uxgl7mtHFxA+qqMT24wNP4sXR8Hh3/bK+ZKlQm5JPW68krc4cfms9vo6p7UdnD/ANyD0p1T9GJv/evs3/nn/wCqr/4r51krx6v2sP2dvoSt7YdnN/4r3dKT/wBQFW1vblgwe7SrOHEhrfSSuE3SoKv2sDt3Sr7bsM0ge5qeBabea9Z7b8KTHuqviWhcNbKeZRO5Z+3i07n/AL4KET7l8f4mKbs72o4aq9rXNfTzGMxylo4ZoMjyXB6FQi11Mp40sM5Q4eRU+3FfTyFyzsT2/LDTpVXZqJsHO+KkdwJ3s+nRdTBXCzSBCEKAQhCAQhCAQhCD529qmGybXrNGlTJU8XU2j/uBVD73NadFuvbBsv8A9Up1IJDqLdNZa57fpCyAwMGPhkSNfrC9F9RePax2fDWTE3VftHGuLp0F4j0U0OFNoDpvYEA3P2VExsRr/T7suWtOvs+05bcITFJ3xcykPqkleUrKKcrDvHof0CZptzW5qU9u/lH6lJwlIrcqVVbSs8t4fsmWVohO16Zc8niT9V6cIZW9sJ9Gv3UzVG9PDBw1NvEhGohYtRmqZVZKRToJOma9AC8a0BLywm2Aymwe4SHUSFLavHsV8l8UAgp7D4e8lSaODkqzo7PIhPI8VdTw3BTaOD5aqVUoAKRTFhH3zWPJfFBOB5Js4dXBEXUGpqtbNEYBpDuS7T7PdsGthvduMuokNniwiWHykf8ASuRULLb+zfHhmJLZgVGRyzNMt9C7zWM7tLOnT0IQuTmEIQgEIQgEIQg457VqGfaBAqBlQUqTqZ73dyuqTMC4MkR4qOdoZi0xSDwBBAsSBrDp3308F1Lb3Y/C4wzXpBzw3K2oCWvaLxDgdxMgGQuGe0jsbU2Y6mQ99SlUJy1NCHD5Ha3i+sG9rLftvHOY+4Z2/wDw6TgX53OeHXMkGI+JVuDbLQTy9FWYO5l77TMEyT1VlTqTor6mmpd3Z8tTlNqapmSn6Z/p4LEaSC20L1rIEJVMaJ2o2FoRBhAlmgE7mS2tTYjVHwkGmCpNakCbpYwtrK7oq3YNOswKsBhUsUk8k0pKmEgpg4aDZW2Ko2lMMoJsRmUUv3acNAi6VQplym03UrA4VT5ATFFkBLeU20TVpzuSadNFOpJT6CLVxEKvr4lTcW2AqPF1FdqkVNplXHZvbZp4ilUHyuE8xv8ARZJzlJwlWCIWT30+psNVzNBBkEJ5Z7sVjve4Ok4m+UA+Fv0WhWXnoQhCAQsdU7TVZHeDeQFvGUipt6qfnI5AAK6G0QSsI/atQj+8d5wmvxjj8RPmSmhvDiG/mHmFTdrtj0MbhKmHqPYM47rpEsePgeOh8xI3rMCqCklwmVZGa4T7j3bnMcBLXFpi92mDfeJCmUK1rJvtPSNLG12x85cOYd3h9UnDXAItK1lHXCrNr4HMXP6Be4PETqvDTimeigYd8LDbQ4OtLidwTz3SqzDVobMqezEAiVo2XTalurgalVtfHScrd29Qa+KJ1PJBJx2OzEwrHBVoYJ9VQYelmfyUnF7Ql0DQIq+FdeNxcm11R0sU98AaK1w7MoHqoF1HTZKay8JRbvXrhKoSG3M6QnKQDU1VfCg4nHDQIJ2IxYG9RnY2QqepXKUKlkFlh8T3lY+9WeY6Lp7+0SBfiiJ+0MR3VnqtSdU87Ez4/rofRMGLcSotpGVPUBcJCk4TVCOldi+0FSlQDWuEBx3cb6rSntnWjVon+ULFdn/7sW1Ksa2NAcG3v6K4zbjn7rQf7T4iZ95bXQeWmicHaut/zAPBv7KjHimXZZ1HiFU0tDUvuXnvUZhqF5mG5RdPXttYxxTTgZF/6p4RCSY4ffJNmg/QfokgazKWYXkjSSmyxgfaXsLMG4hgktGWpH5fld4Ex4hZnYzLT5rsGIpBzTNxvETPEELmW0MCKFdzW2Y4ZgDw4DxV3uE6pFau0tIVf7uyWWyU45toUb2ZFQupuGkSfDhyTWHqVH91s/fEp6kcpI4gjzUvZdPLN5+/6ISbPYfZvu2EuMmFRv8Aqr3G4uGkDeqYNRat8BTH4Zzt4lV2HwpcfVWOzx3DT3E3m1t/orSjQDdIUppGwuGDGxv4p8PtdOOYmqogJK0WHCE1UxcCfuFHfWtCYIVXT3GYqd6r8RU3C/OFKLBoUl9FE0ri66UKyVUpwmSgkCqvG08x4cvr9FBqYgjdPVKp7VjdCjNqTEHiPu/qfJKc4H73Lw1QbjQ/XeE1PBGjx5p7C6qM16m4FoLoWasb3YL8tMNI3T+qexQzPBECN4F0jZz5pjkAI6WUguExHRbx67cMuy6biGgySfvcl++Zz8k0+qPzeCSa4T/osy+8Rb9V7UeRuH7JDaXD1Snkxujes/KvPenyXvvZ4JDa0alDmtcg9DpN/JKdUAOkJt1Ixa904wSmwe+Bssn272XnotqtF6ZM/wCEwD5GD5rS+5DTvk6wl1gxzS11w4FpHEEQQkur0jkmcADmEp2IA1TO3tlvwtV1N1wLsduczceu4hVjq8haalTjixKnYOraeKoHFTcFWlmu4KxZdJ+JqB0lRKNYBwBGv0XuFMtPGfomm0iXjp00uqi1FYMILnRY/WBb71VnRxXdBuq6lsWtWIcxhMR3nWaOJ5qe7sjiSL1GdJd/4rOtr5aNVdrAWA81FxO0p0T2I7FYu+Q03csxB6d4BUmM2Vi6RipTI5xI822UXyiwbjJFk27FnWVVh9W8DqB+oXv4g6FpnoUXyS2YwypdOtIUbZuy61f4GEibmIHGJK1my+xkAe9d4N/UqkyZwYcvMNEk7gm9tbLqYem17ouYtoLSBPguj0Nk02d1rYnfH1Kr+0WyffYSowRIEg823Hju8VIzlm5fTxbTOZajBbAp4mlDDkfuM2nmN4WQxGCIu0yPUdVcdltsCk6HOyjcTos5TrpcL3qmsFhqgdVYdaYJcP8ACQD9Z8F60zqrnAY6k7aT8rgW1RlncXENkeJBHiqrE4b3VZzD8pIvvHynxELfwkveiWMVjs2kS4aDXXjuTAAJtbhfdvIVvs6k2xEjx1Bnz6rna6RrMNje63um44aKY543wPveq3ZmJ7jYkzOvJSyCASe9z5c1v4cL7PhwNxHgg4ki0BRMPic3ywNyTUq3PcPmrZfVRb4h7QLuudAmxWHpCfp9m67rwBvv9FLHZtwMk9BxkcfJcby8c+TaCHNEDXevP7QBcWgacFOq9nnkgiJBvfcmm9mHySxzZOsmFPvcX5LUF+KO7U8ktlQxMQrTDdnal5DT4/RKr7FqRYA8YPBLzYfFVSnaMGIJPRPNJJmFIOwa94aIEEfsnjsSvvbB6q3l4/iz+0UO29msxFMsqAE3yu/KeIK5G/ZrgXBty0kOb8wIsbb13GpsKvpkB3C/jdcs7f7BrUMZmDXD3gDhzLe66++4B8VvDPG9SjM1gQCS0jdcb+EqTsF14XmM2o80nUqjTmzAyTpH11T+xaYAzH73fqus9L8pLqRzWEXVn2eoipiGtcJAubSIGs+iZqYe0gStP2L2W8CpVDC6SG2ExAkj1C55XUdOo1Ae2IH+ibFM8ZCebsqq7RsaWiCn2YCtfum33+q4+c/LO5UQmAvcjXtggQdZ39UYnY7yJymeW5Io4Kq0hpadJvp5q+U17Tc2x3aLs9kcX0i5pHiI3NG8/ovez2B97Dql2AAXEZjoRPBbarsp5mWk+E3UfA7GexkNaYBNo0udFfPHXtfIl9Fga0AQBoBYD9k60Tp6pQ2fU3tMdOFyE2ykXOsHW5GfEJ5/tOi2GReyRhqYEjWeK8JeIzNIHML3Dh0fDv4bk30TTnO2MEcLi3Uy0Gm7vNB/K7cDyMhWz9kUamGexouRLXQJDhoTCsO2WHz4fNll9NwMxdrSYd4XCrey+H7jnOdMnTgtW2zbtx34YGvTfRqQZa5p8iLg/qtP2ib76mzFtEZmgPA3EfNyCn9pOzXvq9F40e9rHdOPkCPBbOvgqZpFuTum2UDUG0QtecrjcbjXLsE/QnN+/AH0VrgqxBHSI9J9QmMds/8ADVyzVurJ0I4dRdePqnOTvPDoplNu2N6ajs5UPuiT+aCNwjcPCyvWOJt6cuapdgPDqbp3mZ4EgK2pVLEzN4Eb1mXpyy/kHEEEFpA8vHokfigLBpPO37rzaGJIYYANt+4HkqujtOk1oEmy6442zbFq/r+0V2ZpAAiMw46pzCe0a5zMmSNPL9lmn9m62V5DZDSbjUgaEDwPkvcN2VrOa0hsSCQDa4N2GdDBnmvL4fT6eOZZtnW7c03AwIPDrrKkf7a0rGRB153/AGCxtLsrVa6mKkd87iJi09Im6k4nsa9oMOnLBPQm5k8AFyvH9P6215ZtSztvQdF4nrYk/slHtjSLXQ4SJy891+ZWFo7AqaHXdOhs1wbP5iHaclCxuGNN5Ybwf2MdRMdVZwcWXUqfcydWbttjmZmukBoJvxv9VKo7UaTAe20b+IlcmdgqgYy5GZjncg2SGjqcpt0VlS7O1o7rjm7p1tDvivyt5rnl9Nxz/Zucl/Do9LaDHXBBExHMLM+0TZgxOFPuyC+hNQAXJAkPZbQkX6tCrqGyKracAlpzARY55aDedDc+SRhMDiBSLwe8SJGphoBcDyOb/KVjDCY3yxrczv4cV2m+azjMzH0CuOzlaYYWh2u7cNYKh9pdlmhi6tPcHmOhuPQhWmw4/CZwYfTrZZj5azCb/wDVTPmeK+tb/jLHTG9rau9pMNmBuj0XXOxmyBRwlMOs9/fcNILtB1AgLlXZzAu/FMmD3g6DcQOPHRdIxvaN1JrC5msuIbeIcQJI4wvB9VbdYRvPLTT02iTG6N6l0sp3arOYLENewPGluOhlwcemqdq7RDGuc2SB3RfUxpyXz/GsTKLSq4Tpbn+qjurMJyk3OkKLT2s1zZndrp5r3B7RpE2c3f5jfCav4S3aY2wjckup3Auo9TarA4DMJNgRB5+l05+MaBIcCDF9bcQnYkl+gN72XtVgHU8NyjOqPItE8demiVRqOMzrry+4WQ97sOAkA8iF66nYEgaaR6JoOcYt9x9EsnfNuZTyVD2vsplTD1GOaMr2OBgAHSZnjK452eoEOkkwN3rK67t7F5MPXM/DTfEHeQRC5hsuzYAtovf9Lb4124p203ZVhrYlz47lJuXvD5nXmDvA+q2Yawm4b5cFSdh9n5aBqu1quLtLgXA6yAryrRBm3XdruXl5ct5Vjku8md7Ydl6OJwzrZX08zqbm65gDYjeDpC5bg8AKlJrmfHEa+i7g5rcpsOJF/lGg4rimBw5o1H0iYINx1GYGfFev6XPcsOO9tf7PMBTrNqsqDSOWoIt97lrB2RotHxPtpDvRY32fAHE1BN8sjX5XCTysuhTBJJtFuHkuXNnnhnZKnJ/JVt7JUgdHmYJBNj98FGPs+wv5HeZV0/FVBoBBIieGp9EoOqm863XKc/LPWV/tz1sUqQLNPEW0dfqV5VwjXGS6ImIHO9jroAk1KrmaeugvrzF/qm8HiJAIlwJnjbUW3bxzXLSna2FBmflBuNTB9BlAXjcCHGN8NgGII3t6RHkgVnGc3dLx8J0B+YzwII9QmhRfOZpsBMzcWsAIucsHz5JpUt2EEQQJbGaeAAvyMBV2O7PNey7Wm5u68WzNIjnEqW2o4AZokuLZEjuwA0unfOZLol7c4dBN8ovNjbnoktxvtOqhVdhNLMzQZyhu4AAsa2zdJ7szzSsTscloMgEBombfK038PVP1az2lsOE6brX+KNOSlNzxcjvWvNpB08RN/wBVfK/ldRXfgyAYJhpBBgOMNBzWMTcai+viNpOoF5kEOc8husNkNkHdJv4qd+LDHyb623DcehN/LoojmNdnMTIMiLgTcDxEzyV30uo5L7R9h1X4qq5tNxAcyX5TECi0kzv0VBs3s1igA0tcz3haQHWzWdldyIk+a77PxA7g0gn+Y5CZ4loHPzTVZtPIRqcrbcibuEc4vxC9mP1mWOMxk9MsZsPs9iKNZr3Nkd06/DZusG1jPQytmzCHN3gCC20xHeuJ6O/1U6jiG5wct8tyR8OY6eAkHmvcPjm5Ze2I484mLcb7l5eTly5Lut72gf2WGAhpEvsBFoHETEX5WSG7JgTbdP8ANAyhw3WmFa1nj4hx1G6ZknhAJPkUNxAJEG2nh8LhI5kFct1nUZrCdnDTa4iXBws2bHU3nnCcfsLMA5rYcWwd1w6dBvLQPJXVTMZaIG9hdpOU2gbpCZqOqtqxpdoEd7QZpjdJsr55W72zcYyu0+yr/wCCWuyktJdBN3lxIjWLFonkFExWHxYex7AS13AWbEOggWFxHgVvKuL7rrW7wuBMyQI43Av0StwAgZgCIHzGcxP18l2+9b8J4RmsI/FF5BsC5xBBgC4InlcBWlLF1YLRZzRckcCAbH6b1PAHQ2kazJkQ7oEqjWblGYwd54eB5eoXK5T8LJpWUdquacp+IQRwPdiORkeSq8Z2jexwB+BxdD+dwbcbHzK02IoNdcgF06C86acDBHkq/G9nqb2AETluLAGTeJ6/VWXDfZZfhj+13aP31JlJutRwLo/KwS6eMvA9VUU6BlrBq7/9WWwwvZKmXh5MZCdfyAl2UcBEAqds/Y9MFzsurRGuhzDLygx5heqcuOGOo6YZ+M/adRxbKNNlMCzQ1si97yeSQNpAvaARl1udCDGU8d6jY7KxvMSLa3kNGl9ZP0VYzDAjuHM4RmveCQWkidTB815pjL3XK1pKNVpi9iZE6XB+4XHu0zPdbRqguMOhzeWrcvgQR4LodbawomflGUgG3xmQ3kQVWVaGHrYgPqNlzQDO8DM519+8iei7cF+3ltZnJVT2Eq5MT3h/eMgehj0IXSzi23gaWI3cbDrZZjCbJpCs1zBGjiYn4iLtm7YI9Sr9rQBETY6CJJ57hv8AFZ585lluNXLfcTM5zA8frbd96pg4ki3d8/6L01ADB1A436H0XtYd4y3W+nG687KGahc0sBvnscu+wAMm4GtuCTSrBr5HwwHFwmDAGVt+Th/8uSMVT77iLHI0jkKp7w/qvMTgxUZElszcHQgQCOUsBha/TRr+1cjKZNs7gG/MAO8D6g3/AJFOw4GbXK8wdJzDNBdc8Tl8FGxuzWupUrkQ1wsSJa/LLZmRB0I58VNwgzAnQwPJwmBawm6l/STaHVxNssHvVJJdbKJaD/lBKfDnTmgTM3EHeL3338wjEj+EOYYbW+bIQPP9Eqi8OaGEWLoJm8CXajpHin7CW1ASCSO8c0QLyAJBv+aY/mlSaFUZIJIygi+pIgG++5ieig0sUctNsD4C4QIiC0ACZPzg6/KpOz6Qc0HmTe98wDr21ygqLDFV4eC6ROaTNgRBAvykEnkm6Bio10G9rbpIa+3CXFSq+BbUb3h8eaY/wtbbhZxUCm33YBBJhzhB4fFHTuhWeixOLW1A7JDs7Mx3cAGka3LNeoTFbBEvuQQQBFzcnTmC0j7Ck4JkOAtc2MDutEw0R11XuMH8Od8m++O+HQdxLQRO6eSQ0rm45kQCXSLm0w3XN1InoSpWKiS4ZgSC4kb2jukSNbMDY/m8FX/g8uaDH8RzDbcA3ThdhMfzFS2DLABsJAHKYEnfE+i1ZqprSbhMRLnsccwOkmYAEi//AEpOHIzuJF7CdB3AHERv+I25JprO7mmCxkjnnabHiBCk0nZqZdAkmfEif6KftTGFxZLGiBDgYMaHvHzAB13qThdoEFlpkhp8AYPOT+qg4juNaLG5PAa3AG7f5lO42oGyQL9THxsEwd/fPomhNr1Q6ZgZbze0EkSIvMJRrMzWMd10jduPoPqozzHTK4kcTrN/ThKiUmwNTLnBxPEzluOGnXirIuztdneYA5xacp0kHfLtNwbHRPVSQ1xbFiBDhIkN1N98N815V7ri0aZR6S0ehSG99s37wBvfXKTPH4vRS+kpWGxAhpdIMF0cYEfqT4ck61/eyu1sbbrEgEjwPgouEAIDiLxPK5LojkU86oRUGnxRzgF4sdxgaqWfCGmYDe0/ESDxgtDY6gif9Uk4RsjUw7NItzAJ8xHC6drWsLZm5rWglwB+ii5cpBk983HMNLZ9CepQ0erYNjhD7+8nNM/MQYEcLFIZskMOcQS2I3HKHQAeJDSRv+EFBrk1ww3AaXdbOgRygX5BN48e7FibwBfSZd52Vn4NGtp7JZW7okQQ4NgfFEZByiPGVAPZ1urXSahdMD4QBEROnf8ARXbapaWCScs3m5Jp5p6CdFDr4f3bsgJhwcT4Nj9FuWxLjt5hNlmnTpySS2cxFgQ0gTzAJHgFJYMrajs2aA0tDbRDdOZMadOKhse5ocyZAzNvwAnygwkDHkU4Foe64jjHDgFip6Sqzg9031ECdTcmRp/w/wDMkHG1BZjTlFhabcZjfqna9QyIgQWEwNc2WRG4d5GJplziQYFrRpbqpt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4" name="Picture 4" descr="http://www.haseleyhallfarmshop.com/wp-content/uploads/2010/04/aberdeen-angu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69418"/>
            <a:ext cx="4629894" cy="322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topbeef.cz/upload/plemena/charolai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320" y="2703698"/>
            <a:ext cx="4998604" cy="33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topbeef.cz/upload/plemena/zzz-limousine---by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833" y="2669418"/>
            <a:ext cx="5001021" cy="33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ČESTR</a:t>
            </a:r>
          </a:p>
          <a:p>
            <a:pPr lvl="1"/>
            <a:r>
              <a:rPr lang="cs-CZ" dirty="0" smtClean="0"/>
              <a:t>6000 – 7000 l </a:t>
            </a:r>
            <a:r>
              <a:rPr lang="cs-CZ" dirty="0" err="1" smtClean="0"/>
              <a:t>mléla</a:t>
            </a:r>
            <a:endParaRPr lang="cs-CZ" dirty="0" smtClean="0"/>
          </a:p>
          <a:p>
            <a:pPr lvl="1"/>
            <a:r>
              <a:rPr lang="cs-CZ" dirty="0" smtClean="0"/>
              <a:t>1200 kg (1,3 kg)</a:t>
            </a:r>
          </a:p>
          <a:p>
            <a:r>
              <a:rPr lang="cs-CZ" dirty="0" smtClean="0"/>
              <a:t>Česká červinka</a:t>
            </a:r>
          </a:p>
          <a:p>
            <a:pPr lvl="1"/>
            <a:r>
              <a:rPr lang="cs-CZ" dirty="0" smtClean="0"/>
              <a:t>Kriticky ohrožena</a:t>
            </a:r>
          </a:p>
          <a:p>
            <a:pPr lvl="1"/>
            <a:r>
              <a:rPr lang="cs-CZ" dirty="0" smtClean="0"/>
              <a:t>100 ks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Kombinovaná plemena</a:t>
            </a:r>
            <a:endParaRPr lang="cs-CZ" dirty="0"/>
          </a:p>
        </p:txBody>
      </p:sp>
      <p:pic>
        <p:nvPicPr>
          <p:cNvPr id="6146" name="Picture 2" descr="http://upload.wikimedia.org/wikipedia/commons/2/2f/Cesky_strakaty_kr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048" y="3068960"/>
            <a:ext cx="5434054" cy="360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Česká červi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17" y="2564905"/>
            <a:ext cx="5855815" cy="411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62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Dnes = 1 400 000</a:t>
            </a:r>
          </a:p>
          <a:p>
            <a:pPr lvl="1"/>
            <a:r>
              <a:rPr lang="cs-CZ" dirty="0" smtClean="0"/>
              <a:t>410 000 dojnic</a:t>
            </a:r>
          </a:p>
          <a:p>
            <a:pPr lvl="1"/>
            <a:r>
              <a:rPr lang="cs-CZ" dirty="0" smtClean="0"/>
              <a:t>ČESTR 472 000</a:t>
            </a:r>
          </a:p>
          <a:p>
            <a:pPr lvl="1"/>
            <a:r>
              <a:rPr lang="cs-CZ" dirty="0" smtClean="0"/>
              <a:t>Holštýn 436 000</a:t>
            </a:r>
          </a:p>
          <a:p>
            <a:pPr lvl="1"/>
            <a:r>
              <a:rPr lang="cs-CZ" dirty="0" err="1" smtClean="0"/>
              <a:t>Charolais</a:t>
            </a:r>
            <a:r>
              <a:rPr lang="cs-CZ" dirty="0" smtClean="0"/>
              <a:t> 148 535</a:t>
            </a:r>
          </a:p>
          <a:p>
            <a:pPr lvl="1"/>
            <a:r>
              <a:rPr lang="cs-CZ" dirty="0" smtClean="0"/>
              <a:t>Aberdeen </a:t>
            </a:r>
            <a:r>
              <a:rPr lang="cs-CZ" dirty="0" err="1" smtClean="0"/>
              <a:t>angus</a:t>
            </a:r>
            <a:r>
              <a:rPr lang="cs-CZ" smtClean="0"/>
              <a:t> 72 000</a:t>
            </a:r>
            <a:endParaRPr lang="cs-CZ" dirty="0" smtClean="0"/>
          </a:p>
          <a:p>
            <a:r>
              <a:rPr lang="cs-CZ" dirty="0" smtClean="0"/>
              <a:t>1990 = 2 500 000</a:t>
            </a:r>
          </a:p>
          <a:p>
            <a:pPr lvl="1"/>
            <a:r>
              <a:rPr lang="cs-CZ" dirty="0" smtClean="0"/>
              <a:t>930 000 dojnic</a:t>
            </a:r>
          </a:p>
          <a:p>
            <a:pPr lvl="1"/>
            <a:endParaRPr lang="cs-CZ" dirty="0"/>
          </a:p>
          <a:p>
            <a:pPr marL="393192" lvl="1" indent="0" algn="ctr">
              <a:buNone/>
            </a:pPr>
            <a:r>
              <a:rPr lang="cs-CZ" sz="4000" dirty="0" smtClean="0"/>
              <a:t>Proč?</a:t>
            </a:r>
            <a:endParaRPr lang="cs-CZ" sz="4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Zajímavosti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Text:</a:t>
            </a:r>
          </a:p>
          <a:p>
            <a:pPr lvl="1"/>
            <a:r>
              <a:rPr lang="cs-CZ" dirty="0" smtClean="0"/>
              <a:t>Chov zvířat </a:t>
            </a:r>
            <a:r>
              <a:rPr lang="cs-CZ" dirty="0" err="1" smtClean="0"/>
              <a:t>SOŠVaZ</a:t>
            </a:r>
            <a:r>
              <a:rPr lang="cs-CZ" dirty="0" smtClean="0"/>
              <a:t> České </a:t>
            </a:r>
            <a:r>
              <a:rPr lang="cs-CZ" dirty="0" smtClean="0"/>
              <a:t>Budějovice</a:t>
            </a:r>
          </a:p>
          <a:p>
            <a:pPr lvl="1"/>
            <a:r>
              <a:rPr lang="cs-CZ" dirty="0"/>
              <a:t>KVAPILÍK, Jindřich; A KOL.. </a:t>
            </a:r>
            <a:r>
              <a:rPr lang="cs-CZ" i="1" dirty="0"/>
              <a:t>CHOV SKOTU V ČESKÉ REPUBLICE</a:t>
            </a:r>
            <a:r>
              <a:rPr lang="cs-CZ" dirty="0"/>
              <a:t> [online]. [cit. 17.10.2013]. Dostupný na WWW: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www.vuzv.cz/sites/File/SKOT/EKONOMIKA/rocenka_chov_skotu_2011.pdf</a:t>
            </a:r>
            <a:r>
              <a:rPr lang="cs-CZ" dirty="0" smtClean="0"/>
              <a:t> </a:t>
            </a:r>
            <a:endParaRPr lang="cs-CZ" dirty="0" smtClean="0"/>
          </a:p>
          <a:p>
            <a:pPr marL="109728" indent="0">
              <a:buNone/>
            </a:pPr>
            <a:endParaRPr lang="cs-CZ" dirty="0"/>
          </a:p>
          <a:p>
            <a:r>
              <a:rPr lang="cs-CZ" dirty="0" smtClean="0"/>
              <a:t>Obrázky:</a:t>
            </a:r>
          </a:p>
          <a:p>
            <a:pPr lvl="1"/>
            <a:r>
              <a:rPr lang="cs-CZ" dirty="0" smtClean="0"/>
              <a:t>AUTOR </a:t>
            </a:r>
            <a:r>
              <a:rPr lang="cs-CZ" dirty="0"/>
              <a:t>NEUVEDEN. </a:t>
            </a:r>
            <a:r>
              <a:rPr lang="cs-CZ" i="1" dirty="0"/>
              <a:t>sites.zf.jcu.cz</a:t>
            </a:r>
            <a:r>
              <a:rPr lang="cs-CZ" dirty="0"/>
              <a:t> [online]. [cit. 17.10.2013]. Dostupný na WWW: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sites.zf.jcu.cz/projekty/atlasHZ/images/skot/holstyn5.jpg</a:t>
            </a:r>
            <a:endParaRPr lang="cs-CZ" dirty="0" smtClean="0"/>
          </a:p>
          <a:p>
            <a:pPr lvl="1"/>
            <a:r>
              <a:rPr lang="pt-BR" dirty="0"/>
              <a:t>AUTOR NEUVEDEN. </a:t>
            </a:r>
            <a:r>
              <a:rPr lang="pt-BR" i="1" dirty="0"/>
              <a:t>www.hospodarska-zvirata.cz</a:t>
            </a:r>
            <a:r>
              <a:rPr lang="pt-BR" dirty="0"/>
              <a:t> [online]. [cit. 17.10.2013]. Dostupný na WWW: </a:t>
            </a:r>
            <a:r>
              <a:rPr lang="pt-BR" dirty="0">
                <a:hlinkClick r:id="rId4"/>
              </a:rPr>
              <a:t>http://</a:t>
            </a:r>
            <a:r>
              <a:rPr lang="pt-BR" dirty="0" smtClean="0">
                <a:hlinkClick r:id="rId4"/>
              </a:rPr>
              <a:t>www.hospodarska-zvirata.cz/obrazek.php?id=19</a:t>
            </a:r>
            <a:r>
              <a:rPr lang="cs-CZ" dirty="0" smtClean="0"/>
              <a:t> </a:t>
            </a:r>
          </a:p>
          <a:p>
            <a:pPr lvl="1"/>
            <a:r>
              <a:rPr lang="pt-BR" dirty="0"/>
              <a:t>AUTOR NEUVEDEN. </a:t>
            </a:r>
            <a:r>
              <a:rPr lang="pt-BR" i="1" dirty="0"/>
              <a:t>www.jersey.cz</a:t>
            </a:r>
            <a:r>
              <a:rPr lang="pt-BR" dirty="0"/>
              <a:t> [online]. [cit. 17.10.2013]. Dostupný na WWW: </a:t>
            </a:r>
            <a:r>
              <a:rPr lang="pt-BR" dirty="0">
                <a:hlinkClick r:id="rId5"/>
              </a:rPr>
              <a:t>http://</a:t>
            </a:r>
            <a:r>
              <a:rPr lang="pt-BR" dirty="0" smtClean="0">
                <a:hlinkClick r:id="rId5"/>
              </a:rPr>
              <a:t>www.jersey.cz/stara-verze/images/foto/P5250024.jpg</a:t>
            </a:r>
            <a:r>
              <a:rPr lang="cs-CZ" dirty="0" smtClean="0"/>
              <a:t> </a:t>
            </a:r>
          </a:p>
          <a:p>
            <a:pPr lvl="1"/>
            <a:r>
              <a:rPr lang="pt-BR" dirty="0"/>
              <a:t>AUTOR NEUVEDEN. </a:t>
            </a:r>
            <a:r>
              <a:rPr lang="pt-BR" i="1" dirty="0"/>
              <a:t>www.agropress.cz</a:t>
            </a:r>
            <a:r>
              <a:rPr lang="pt-BR" dirty="0"/>
              <a:t> [online]. [cit. 17.10.2013]. Dostupný na WWW: </a:t>
            </a:r>
            <a:r>
              <a:rPr lang="pt-BR" dirty="0">
                <a:hlinkClick r:id="rId6"/>
              </a:rPr>
              <a:t>http://</a:t>
            </a:r>
            <a:r>
              <a:rPr lang="pt-BR" dirty="0" smtClean="0">
                <a:hlinkClick r:id="rId6"/>
              </a:rPr>
              <a:t>www.agropress.cz/img/kone/technologie/typy_ustajeni/box5600.jpg</a:t>
            </a:r>
            <a:r>
              <a:rPr lang="cs-CZ" dirty="0" smtClean="0"/>
              <a:t> </a:t>
            </a:r>
          </a:p>
          <a:p>
            <a:pPr lvl="1"/>
            <a:r>
              <a:rPr lang="pt-BR" dirty="0"/>
              <a:t>AUTOR NEUVEDEN. </a:t>
            </a:r>
            <a:r>
              <a:rPr lang="pt-BR" i="1" dirty="0"/>
              <a:t>www.lecos.cz</a:t>
            </a:r>
            <a:r>
              <a:rPr lang="pt-BR" dirty="0"/>
              <a:t> [online]. [cit. 17.10.2013]. Dostupný na WWW: </a:t>
            </a:r>
            <a:r>
              <a:rPr lang="pt-BR" dirty="0">
                <a:hlinkClick r:id="rId7"/>
              </a:rPr>
              <a:t>http://</a:t>
            </a:r>
            <a:r>
              <a:rPr lang="pt-BR" dirty="0" smtClean="0">
                <a:hlinkClick r:id="rId7"/>
              </a:rPr>
              <a:t>www.lecos.cz/sites/default/files/produkty/foto_10_1_0.jpg</a:t>
            </a:r>
            <a:endParaRPr lang="cs-CZ" dirty="0" smtClean="0"/>
          </a:p>
          <a:p>
            <a:pPr lvl="1"/>
            <a:r>
              <a:rPr lang="pt-BR" dirty="0"/>
              <a:t>AUTOR NEUVEDEN. </a:t>
            </a:r>
            <a:r>
              <a:rPr lang="pt-BR" i="1" dirty="0"/>
              <a:t>www.agroslatiny.cz</a:t>
            </a:r>
            <a:r>
              <a:rPr lang="pt-BR" dirty="0"/>
              <a:t> [online]. [cit. 17.10.2013]. Dostupný na WWW: </a:t>
            </a:r>
            <a:r>
              <a:rPr lang="pt-BR" dirty="0">
                <a:hlinkClick r:id="rId8"/>
              </a:rPr>
              <a:t>http://</a:t>
            </a:r>
            <a:r>
              <a:rPr lang="pt-BR" dirty="0" smtClean="0">
                <a:hlinkClick r:id="rId8"/>
              </a:rPr>
              <a:t>www.agroslatiny.cz/public/Image/skot.jpg</a:t>
            </a:r>
            <a:r>
              <a:rPr lang="cs-CZ" dirty="0" smtClean="0"/>
              <a:t> </a:t>
            </a:r>
          </a:p>
          <a:p>
            <a:pPr lvl="1"/>
            <a:r>
              <a:rPr lang="pt-BR" dirty="0"/>
              <a:t>AUTOR NEUVEDEN. </a:t>
            </a:r>
            <a:r>
              <a:rPr lang="pt-BR" i="1" dirty="0"/>
              <a:t>www.agrorosteni.cz</a:t>
            </a:r>
            <a:r>
              <a:rPr lang="pt-BR" dirty="0"/>
              <a:t> [online]. [cit. 17.10.2013]. Dostupný na WWW: </a:t>
            </a:r>
            <a:r>
              <a:rPr lang="pt-BR" dirty="0">
                <a:hlinkClick r:id="rId9"/>
              </a:rPr>
              <a:t>http://</a:t>
            </a:r>
            <a:r>
              <a:rPr lang="pt-BR" dirty="0" smtClean="0">
                <a:hlinkClick r:id="rId9"/>
              </a:rPr>
              <a:t>www.agrorosteni.cz/mleko/04.jpg</a:t>
            </a:r>
            <a:r>
              <a:rPr lang="cs-CZ" dirty="0" smtClean="0"/>
              <a:t> </a:t>
            </a:r>
          </a:p>
          <a:p>
            <a:pPr lvl="1"/>
            <a:r>
              <a:rPr lang="pt-BR" dirty="0"/>
              <a:t>AUTOR NEUVEDEN. </a:t>
            </a:r>
            <a:r>
              <a:rPr lang="pt-BR" i="1" dirty="0"/>
              <a:t>www.topbeef.cz</a:t>
            </a:r>
            <a:r>
              <a:rPr lang="pt-BR" dirty="0"/>
              <a:t> [online]. [cit. 17.10.2013]. Dostupný na WWW: </a:t>
            </a:r>
            <a:r>
              <a:rPr lang="pt-BR" dirty="0">
                <a:hlinkClick r:id="rId10"/>
              </a:rPr>
              <a:t>http://</a:t>
            </a:r>
            <a:r>
              <a:rPr lang="pt-BR" dirty="0" smtClean="0">
                <a:hlinkClick r:id="rId10"/>
              </a:rPr>
              <a:t>www.topbeef.cz/upload/plemena/charolais1.jpg</a:t>
            </a:r>
            <a:r>
              <a:rPr lang="cs-CZ" dirty="0" smtClean="0"/>
              <a:t> </a:t>
            </a:r>
          </a:p>
          <a:p>
            <a:pPr lvl="1"/>
            <a:r>
              <a:rPr lang="pt-BR" dirty="0"/>
              <a:t>AUTOR NEUVEDEN. </a:t>
            </a:r>
            <a:r>
              <a:rPr lang="pt-BR" i="1" dirty="0"/>
              <a:t>www.topbeef.cz</a:t>
            </a:r>
            <a:r>
              <a:rPr lang="pt-BR" dirty="0"/>
              <a:t> [online]. [cit. 17.10.2013]. Dostupný na WWW: </a:t>
            </a:r>
            <a:r>
              <a:rPr lang="pt-BR" dirty="0">
                <a:hlinkClick r:id="rId11"/>
              </a:rPr>
              <a:t>http://www.topbeef.cz/upload/plemena/zzz-limousine---</a:t>
            </a:r>
            <a:r>
              <a:rPr lang="pt-BR" dirty="0" smtClean="0">
                <a:hlinkClick r:id="rId11"/>
              </a:rPr>
              <a:t>byk1.jpg</a:t>
            </a:r>
            <a:endParaRPr lang="cs-CZ" dirty="0" smtClean="0"/>
          </a:p>
          <a:p>
            <a:pPr lvl="1"/>
            <a:r>
              <a:rPr lang="cs-CZ" dirty="0"/>
              <a:t>AUTOR NEUVEDEN. </a:t>
            </a:r>
            <a:r>
              <a:rPr lang="cs-CZ" i="1" dirty="0"/>
              <a:t>cs.wikipedia.org</a:t>
            </a:r>
            <a:r>
              <a:rPr lang="cs-CZ" dirty="0"/>
              <a:t> [online]. [cit. 17.10.2013]. Dostupný na WWW: </a:t>
            </a:r>
            <a:r>
              <a:rPr lang="cs-CZ" dirty="0">
                <a:hlinkClick r:id="rId12"/>
              </a:rPr>
              <a:t>http://</a:t>
            </a:r>
            <a:r>
              <a:rPr lang="cs-CZ" dirty="0" smtClean="0">
                <a:hlinkClick r:id="rId12"/>
              </a:rPr>
              <a:t>upload.wikimedia.org/wikipedia/commons/2/2f/Cesky_strakaty_krava.jpg</a:t>
            </a:r>
            <a:r>
              <a:rPr lang="cs-CZ" dirty="0" smtClean="0"/>
              <a:t>  </a:t>
            </a:r>
          </a:p>
          <a:p>
            <a:pPr lvl="1"/>
            <a:r>
              <a:rPr lang="pt-BR" dirty="0"/>
              <a:t>AUTOR NEUVEDEN. </a:t>
            </a:r>
            <a:r>
              <a:rPr lang="pt-BR" i="1" dirty="0"/>
              <a:t>www.szp.jcu.cz</a:t>
            </a:r>
            <a:r>
              <a:rPr lang="pt-BR" dirty="0"/>
              <a:t> [online]. [cit. 17.10.2013]. Dostupný na WWW: </a:t>
            </a:r>
            <a:r>
              <a:rPr lang="pt-BR" dirty="0">
                <a:hlinkClick r:id="rId13"/>
              </a:rPr>
              <a:t>https://</a:t>
            </a:r>
            <a:r>
              <a:rPr lang="pt-BR" dirty="0" smtClean="0">
                <a:hlinkClick r:id="rId13"/>
              </a:rPr>
              <a:t>encrypted-tbn1.gstatic.com/images?q=tbn:ANd9GcRmZuODdvjFOjrbCiHxdwembfcHy_kNsnB7GskicekC4Jo6w3uI</a:t>
            </a:r>
            <a:r>
              <a:rPr lang="cs-CZ" dirty="0" smtClean="0"/>
              <a:t>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1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1004</TotalTime>
  <Words>183</Words>
  <Application>Microsoft Office PowerPoint</Application>
  <PresentationFormat>Předvádění na obrazovce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Shluk</vt:lpstr>
      <vt:lpstr>Chov skotu</vt:lpstr>
      <vt:lpstr>Úvodní informace</vt:lpstr>
      <vt:lpstr>Mléčná plemena</vt:lpstr>
      <vt:lpstr>Chov mléčného skotu</vt:lpstr>
      <vt:lpstr>Dojení</vt:lpstr>
      <vt:lpstr>Masná plemena</vt:lpstr>
      <vt:lpstr>Kombinovaná plemena</vt:lpstr>
      <vt:lpstr>Zajímavosti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Chov skotu</dc:title>
  <dc:creator>Acer</dc:creator>
  <cp:lastModifiedBy>Acer</cp:lastModifiedBy>
  <cp:revision>8</cp:revision>
  <dcterms:created xsi:type="dcterms:W3CDTF">2013-10-10T05:58:49Z</dcterms:created>
  <dcterms:modified xsi:type="dcterms:W3CDTF">2013-10-17T12:33:08Z</dcterms:modified>
</cp:coreProperties>
</file>