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B812-E49F-4643-BD08-FCA3655AE3C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B1CD3-2260-45D1-B7A4-39241D3C6F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Výroba MEDOVINY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I:\Documents and Settings\Si proste Kanec\Plocha\Obrázky medovina\Obráze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0100"/>
            <a:ext cx="9144000" cy="2247900"/>
          </a:xfrm>
          <a:prstGeom prst="rect">
            <a:avLst/>
          </a:prstGeom>
          <a:noFill/>
        </p:spPr>
      </p:pic>
      <p:pic>
        <p:nvPicPr>
          <p:cNvPr id="1027" name="Picture 3" descr="I:\Documents and Settings\Si proste Kanec\Plocha\Obrázky medovina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851920" cy="3384375"/>
          </a:xfrm>
          <a:prstGeom prst="rect">
            <a:avLst/>
          </a:prstGeom>
          <a:noFill/>
        </p:spPr>
      </p:pic>
      <p:pic>
        <p:nvPicPr>
          <p:cNvPr id="1028" name="Picture 4" descr="I:\Documents and Settings\Si proste Kanec\Plocha\Obrázky medovina\AHR45dbc3_SCHELLEX_630_medov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24744"/>
            <a:ext cx="529208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 to je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Včelovina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???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/>
              <a:t>Oproti většině medovin kvasí při nízkých teplotách (17°C) lepší chuť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Směs ze 3 druhů medu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Bez </a:t>
            </a:r>
            <a:r>
              <a:rPr lang="cs-CZ" dirty="0" err="1" smtClean="0"/>
              <a:t>konzervantů</a:t>
            </a:r>
            <a:r>
              <a:rPr lang="cs-CZ" dirty="0" smtClean="0"/>
              <a:t>, barviv, aroma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Čtyřikrát filtrovaná voda s vhodným poměrem minerálů</a:t>
            </a:r>
          </a:p>
          <a:p>
            <a:pPr marL="514350" indent="-514350">
              <a:buFont typeface="+mj-lt"/>
              <a:buAutoNum type="arabicParenR"/>
            </a:pPr>
            <a:endParaRPr lang="cs-CZ" dirty="0"/>
          </a:p>
        </p:txBody>
      </p:sp>
      <p:pic>
        <p:nvPicPr>
          <p:cNvPr id="3074" name="Picture 2" descr="I:\Documents and Settings\Si proste Kanec\Plocha\Veci patak\Zimak\Apbi\Apbi prezentace\Nová složka\Obrázky medovina\prehlad-flasa-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04664"/>
            <a:ext cx="1241425" cy="597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latin typeface="Comic Sans MS" pitchFamily="66" charset="0"/>
              </a:rPr>
              <a:t>Zdroje: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http://www.medovina-med.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medovinka.eu</a:t>
            </a:r>
            <a:r>
              <a:rPr lang="cs-CZ" dirty="0" smtClean="0"/>
              <a:t>/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65618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70C0"/>
                </a:solidFill>
                <a:latin typeface="Comic Sans MS" pitchFamily="66" charset="0"/>
              </a:rPr>
              <a:t>Děkuji za </a:t>
            </a:r>
            <a:r>
              <a:rPr lang="cs-CZ" sz="5400" b="1" dirty="0" err="1" smtClean="0">
                <a:solidFill>
                  <a:srgbClr val="0070C0"/>
                </a:solidFill>
                <a:latin typeface="Comic Sans MS" pitchFamily="66" charset="0"/>
              </a:rPr>
              <a:t>pozornost</a:t>
            </a:r>
            <a:r>
              <a:rPr lang="cs-CZ" sz="5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cs-CZ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latin typeface="Comic Sans MS" pitchFamily="66" charset="0"/>
              </a:rPr>
              <a:t>Nezbytnost včel…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V přírodě nezastupitelné – ekologická stabilita</a:t>
            </a:r>
          </a:p>
          <a:p>
            <a:endParaRPr lang="cs-CZ" dirty="0" smtClean="0"/>
          </a:p>
          <a:p>
            <a:r>
              <a:rPr lang="cs-CZ" dirty="0" smtClean="0"/>
              <a:t>1 včelstvo/rok – 137x větší finanční přínos pro společnost než ve formě vč. produktů</a:t>
            </a:r>
          </a:p>
          <a:p>
            <a:endParaRPr lang="cs-CZ" dirty="0" smtClean="0"/>
          </a:p>
          <a:p>
            <a:r>
              <a:rPr lang="cs-CZ" dirty="0" smtClean="0"/>
              <a:t>Včelstvo: matka, trubec, dělnice</a:t>
            </a:r>
          </a:p>
          <a:p>
            <a:endParaRPr lang="cs-CZ" dirty="0" smtClean="0"/>
          </a:p>
          <a:p>
            <a:r>
              <a:rPr lang="cs-CZ" dirty="0" smtClean="0"/>
              <a:t>1 rok včelstva: cca 200 kg medu, 30 kg pylu, 1 kg vosku,</a:t>
            </a:r>
          </a:p>
          <a:p>
            <a:pPr>
              <a:buNone/>
            </a:pPr>
            <a:r>
              <a:rPr lang="cs-CZ" dirty="0" smtClean="0"/>
              <a:t>	            	      do 12 dkg </a:t>
            </a:r>
            <a:r>
              <a:rPr lang="cs-CZ" b="1" dirty="0" err="1" smtClean="0"/>
              <a:t>propolisu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dirty="0" smtClean="0"/>
              <a:t>Včelař schopen získat – 10-50 kg medu, 0,2-1 kg vosku</a:t>
            </a:r>
          </a:p>
          <a:p>
            <a:pPr>
              <a:buNone/>
            </a:pPr>
            <a:r>
              <a:rPr lang="cs-CZ" dirty="0" smtClean="0"/>
              <a:t>              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I:\Documents and Settings\Si proste Kanec\Plocha\Obrázky medovina\stažený sou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0"/>
            <a:ext cx="2619375" cy="1657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 smtClean="0">
                <a:latin typeface="Comic Sans MS" pitchFamily="66" charset="0"/>
              </a:rPr>
              <a:t>Medovina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sz="3900" dirty="0" smtClean="0"/>
              <a:t>Recept vytvořený samotnou přírodou</a:t>
            </a:r>
          </a:p>
          <a:p>
            <a:endParaRPr lang="cs-CZ" sz="3900" dirty="0" smtClean="0"/>
          </a:p>
          <a:p>
            <a:r>
              <a:rPr lang="cs-CZ" sz="3900" b="1" dirty="0" smtClean="0"/>
              <a:t>Tradiční medovina</a:t>
            </a:r>
            <a:r>
              <a:rPr lang="cs-CZ" sz="3900" dirty="0" smtClean="0"/>
              <a:t>:</a:t>
            </a:r>
          </a:p>
          <a:p>
            <a:pPr>
              <a:buNone/>
            </a:pPr>
            <a:r>
              <a:rPr lang="cs-CZ" sz="3900" dirty="0" smtClean="0"/>
              <a:t>   - Voda, med, kvasinky</a:t>
            </a:r>
          </a:p>
          <a:p>
            <a:pPr>
              <a:buNone/>
            </a:pPr>
            <a:r>
              <a:rPr lang="cs-CZ" sz="3900" dirty="0" smtClean="0"/>
              <a:t>   - nápoj vyrobený alkoholovým kvašením včelího  medu    zředěného vodou</a:t>
            </a:r>
          </a:p>
          <a:p>
            <a:pPr>
              <a:buNone/>
            </a:pPr>
            <a:endParaRPr lang="cs-CZ" sz="3900" dirty="0" smtClean="0"/>
          </a:p>
          <a:p>
            <a:r>
              <a:rPr lang="cs-CZ" sz="3900" dirty="0" smtClean="0"/>
              <a:t>Ovocné, kořeněné, bylinkové</a:t>
            </a:r>
          </a:p>
          <a:p>
            <a:r>
              <a:rPr lang="cs-CZ" sz="3900" dirty="0" smtClean="0"/>
              <a:t>Název – ze spojení medové víno</a:t>
            </a:r>
          </a:p>
          <a:p>
            <a:r>
              <a:rPr lang="cs-CZ" sz="3900" dirty="0" smtClean="0"/>
              <a:t>1 z nejstarších alkoholických nápojů, znám již od starověku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	</a:t>
            </a:r>
          </a:p>
        </p:txBody>
      </p:sp>
      <p:pic>
        <p:nvPicPr>
          <p:cNvPr id="3074" name="Picture 2" descr="I:\Documents and Settings\Si proste Kanec\Plocha\Obrázky medovina\Obráz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5983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         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Výroba</a:t>
            </a:r>
            <a:r>
              <a:rPr lang="cs-CZ" dirty="0" smtClean="0">
                <a:latin typeface="Comic Sans MS" pitchFamily="66" charset="0"/>
              </a:rPr>
              <a:t> 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Zahrnuje tyto fáze</a:t>
            </a:r>
            <a:r>
              <a:rPr lang="cs-CZ" sz="28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800" dirty="0" smtClean="0"/>
              <a:t>Vaření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800" dirty="0" smtClean="0"/>
              <a:t>Kvašení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800" dirty="0" smtClean="0"/>
              <a:t>Dokvašování, filtrace, čeření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800" dirty="0" err="1" smtClean="0"/>
              <a:t>Dezertace</a:t>
            </a:r>
            <a:endParaRPr lang="cs-CZ" sz="2800" dirty="0" smtClean="0"/>
          </a:p>
          <a:p>
            <a:pPr marL="514350" indent="-514350">
              <a:buNone/>
            </a:pPr>
            <a:endParaRPr lang="cs-CZ" sz="2800" dirty="0"/>
          </a:p>
        </p:txBody>
      </p:sp>
      <p:pic>
        <p:nvPicPr>
          <p:cNvPr id="4098" name="Picture 2" descr="I:\Documents and Settings\Si proste Kanec\Plocha\Obrázky medovina\200px-Trnavska_medo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6632"/>
            <a:ext cx="969044" cy="1440160"/>
          </a:xfrm>
          <a:prstGeom prst="rect">
            <a:avLst/>
          </a:prstGeom>
          <a:noFill/>
        </p:spPr>
      </p:pic>
      <p:pic>
        <p:nvPicPr>
          <p:cNvPr id="5" name="Picture 4" descr="0100_priprava_medneho_zakladu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2374900" cy="1782762"/>
          </a:xfrm>
          <a:prstGeom prst="rect">
            <a:avLst/>
          </a:prstGeom>
          <a:noFill/>
        </p:spPr>
      </p:pic>
      <p:pic>
        <p:nvPicPr>
          <p:cNvPr id="6" name="Picture 5" descr="0110_kvasirna1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221163"/>
            <a:ext cx="2376487" cy="1784350"/>
          </a:xfrm>
          <a:prstGeom prst="rect">
            <a:avLst/>
          </a:prstGeom>
          <a:noFill/>
        </p:spPr>
      </p:pic>
      <p:pic>
        <p:nvPicPr>
          <p:cNvPr id="7" name="Picture 6" descr="0190_deskovy_filtr_re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221163"/>
            <a:ext cx="1347788" cy="1800225"/>
          </a:xfrm>
          <a:prstGeom prst="rect">
            <a:avLst/>
          </a:prstGeom>
          <a:noFill/>
        </p:spPr>
      </p:pic>
      <p:pic>
        <p:nvPicPr>
          <p:cNvPr id="8" name="Picture 7" descr="0170_lahvovani_medoviny_res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4221163"/>
            <a:ext cx="2339975" cy="1757362"/>
          </a:xfrm>
          <a:prstGeom prst="rect">
            <a:avLst/>
          </a:prstGeom>
          <a:noFill/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195513" y="5013325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860032" y="5013176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372200" y="5013176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Vaření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0445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Smíchá se voda a med v určitém poměru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Vytvoří se roztok s cukernatostí 20-32%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Směs se povaří – zahubí plísně, bakterie,..</a:t>
            </a: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Druh medu – vliv na chuť, kvalitu a barvu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→</a:t>
            </a:r>
            <a:r>
              <a:rPr lang="cs-CZ" b="1" i="1" dirty="0" smtClean="0">
                <a:solidFill>
                  <a:srgbClr val="FF0000"/>
                </a:solidFill>
              </a:rPr>
              <a:t>luční med </a:t>
            </a:r>
            <a:r>
              <a:rPr lang="cs-CZ" b="1" dirty="0" smtClean="0">
                <a:solidFill>
                  <a:srgbClr val="FF0000"/>
                </a:solidFill>
              </a:rPr>
              <a:t>– světlá medovina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→</a:t>
            </a:r>
            <a:r>
              <a:rPr lang="cs-CZ" b="1" i="1" dirty="0" smtClean="0">
                <a:solidFill>
                  <a:srgbClr val="FF0000"/>
                </a:solidFill>
              </a:rPr>
              <a:t>lesní med </a:t>
            </a:r>
            <a:r>
              <a:rPr lang="cs-CZ" b="1" dirty="0" smtClean="0">
                <a:solidFill>
                  <a:srgbClr val="FF0000"/>
                </a:solidFill>
              </a:rPr>
              <a:t>– středně tmavá medovina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Kvašení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Čisté kultury různých kmenů vinných kvasinek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Množení v malém množství – tzv. </a:t>
            </a:r>
            <a:r>
              <a:rPr lang="cs-CZ" b="1" i="1" dirty="0" smtClean="0">
                <a:solidFill>
                  <a:srgbClr val="FF0000"/>
                </a:solidFill>
              </a:rPr>
              <a:t>rozkvas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→ </a:t>
            </a:r>
            <a:r>
              <a:rPr lang="cs-CZ" b="1" dirty="0" smtClean="0">
                <a:solidFill>
                  <a:srgbClr val="FF0000"/>
                </a:solidFill>
              </a:rPr>
              <a:t>vmíchání do směsi + přidání látek pro zajištění správného kvasného prostředí (</a:t>
            </a:r>
            <a:r>
              <a:rPr lang="cs-CZ" b="1" dirty="0" err="1" smtClean="0">
                <a:solidFill>
                  <a:srgbClr val="FF0000"/>
                </a:solidFill>
              </a:rPr>
              <a:t>kys</a:t>
            </a:r>
            <a:r>
              <a:rPr lang="cs-CZ" b="1" dirty="0" smtClean="0">
                <a:solidFill>
                  <a:srgbClr val="FF0000"/>
                </a:solidFill>
              </a:rPr>
              <a:t>. vinná, citrónová,..)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Při teplotě 20-27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° - probíhá bouřlivé kvašení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→ ve vinných sudech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Kvasit se medovina nechává 1-4 týdny i déle (příliš dlouhé kvašení kvalitu medoviny snižuje!!)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I:\Documents and Settings\Si proste Kanec\Plocha\Veci patak\Zimak\Apbi\Apbi prezentace\Nová složka\Obrázky medovina\cooper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6840760" cy="5452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Dokvašování, filtrace a čeření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kvašení se medovina přefiltruje a přelije  do menší nádoby – tam se dokvasí – cca ½ roku</a:t>
            </a:r>
          </a:p>
          <a:p>
            <a:r>
              <a:rPr lang="cs-CZ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Čeření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 do medoviny se přidávají další látky (tanin, želatina, vaječný bílek)  →   zisk čisté medoviny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dochucovadla, směs koření (mandlová,  oříšková medovina,…  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Dezertace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Dochucení a dobarvení (barva značně závisí na typu medu)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Stejný vzhled u 1 produktu – dobarvování </a:t>
            </a:r>
            <a:r>
              <a:rPr lang="cs-CZ" b="1" i="1" dirty="0" smtClean="0">
                <a:solidFill>
                  <a:srgbClr val="FF0000"/>
                </a:solidFill>
              </a:rPr>
              <a:t>karamelizovaným cukrem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Dále se </a:t>
            </a:r>
            <a:r>
              <a:rPr lang="cs-CZ" b="1" dirty="0" err="1" smtClean="0">
                <a:solidFill>
                  <a:srgbClr val="FF0000"/>
                </a:solidFill>
              </a:rPr>
              <a:t>dolihuje</a:t>
            </a:r>
            <a:r>
              <a:rPr lang="cs-CZ" b="1" dirty="0" smtClean="0">
                <a:solidFill>
                  <a:srgbClr val="FF0000"/>
                </a:solidFill>
              </a:rPr>
              <a:t> na  zvolený objem alkoholu → tím se proces dokvašování téměř zastaví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Stáčení do lahví, etiketace – konec výroby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I:\Documents and Settings\Si proste Kanec\Plocha\Veci patak\Zimak\Apbi\Apbi prezentace\Nová složka\Obrázky medovina\o_vyrob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554461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Kvalita medoviny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Není tak vytříbená chuť, jako u vína</a:t>
            </a:r>
          </a:p>
          <a:p>
            <a:r>
              <a:rPr lang="cs-CZ" dirty="0" smtClean="0"/>
              <a:t>Barva – značně variabilní</a:t>
            </a:r>
          </a:p>
          <a:p>
            <a:r>
              <a:rPr lang="cs-CZ" dirty="0" smtClean="0"/>
              <a:t>Pije se vychlazená, některé druhy ohřáté</a:t>
            </a:r>
          </a:p>
          <a:p>
            <a:r>
              <a:rPr lang="cs-CZ" dirty="0" smtClean="0"/>
              <a:t>V lahvi může být lehce zakalená, ve sklenici se musí kal ihned usadit (nečistoty,..)</a:t>
            </a:r>
          </a:p>
          <a:p>
            <a:r>
              <a:rPr lang="cs-CZ" dirty="0" smtClean="0"/>
              <a:t>Medovina může být i šumivá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1" name="Picture 3" descr="I:\Documents and Settings\Si proste Kanec\Plocha\Veci patak\Zimak\Apbi\Apbi prezentace\Nová složka\Obrázky medovina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2900586"/>
          </a:xfrm>
          <a:prstGeom prst="rect">
            <a:avLst/>
          </a:prstGeom>
          <a:noFill/>
        </p:spPr>
      </p:pic>
      <p:pic>
        <p:nvPicPr>
          <p:cNvPr id="2052" name="Picture 4" descr="I:\Documents and Settings\Si proste Kanec\Plocha\Veci patak\Zimak\Apbi\Apbi prezentace\Nová složka\Obrázky medovina\medov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3995936" cy="4581128"/>
          </a:xfrm>
          <a:prstGeom prst="rect">
            <a:avLst/>
          </a:prstGeom>
          <a:noFill/>
        </p:spPr>
      </p:pic>
      <p:pic>
        <p:nvPicPr>
          <p:cNvPr id="2053" name="Picture 5" descr="I:\Documents and Settings\Si proste Kanec\Plocha\Veci patak\Zimak\Apbi\Apbi prezentace\Nová složka\Obrázky medovina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5" y="0"/>
            <a:ext cx="3995936" cy="2276872"/>
          </a:xfrm>
          <a:prstGeom prst="rect">
            <a:avLst/>
          </a:prstGeom>
          <a:noFill/>
        </p:spPr>
      </p:pic>
      <p:pic>
        <p:nvPicPr>
          <p:cNvPr id="2054" name="Picture 6" descr="I:\Documents and Settings\Si proste Kanec\Plocha\Veci patak\Zimak\Apbi\Apbi prezentace\Nová složka\Obrázky medovina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5148064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414</Words>
  <Application>Microsoft Office PowerPoint</Application>
  <PresentationFormat>Předvádění na obrazovce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Výroba MEDOVINY</vt:lpstr>
      <vt:lpstr>Nezbytnost včel…</vt:lpstr>
      <vt:lpstr>Medovina</vt:lpstr>
      <vt:lpstr>                 Výroba </vt:lpstr>
      <vt:lpstr>Vaření</vt:lpstr>
      <vt:lpstr>Kvašení</vt:lpstr>
      <vt:lpstr>Dokvašování, filtrace a čeření</vt:lpstr>
      <vt:lpstr>Dezertace</vt:lpstr>
      <vt:lpstr>Kvalita medoviny</vt:lpstr>
      <vt:lpstr>Co to je Včelovina???</vt:lpstr>
      <vt:lpstr>Zdroje:</vt:lpstr>
      <vt:lpstr>Děkuji za pozornost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</dc:creator>
  <cp:lastModifiedBy>Marek</cp:lastModifiedBy>
  <cp:revision>53</cp:revision>
  <dcterms:created xsi:type="dcterms:W3CDTF">2013-11-26T12:00:56Z</dcterms:created>
  <dcterms:modified xsi:type="dcterms:W3CDTF">2013-11-27T11:16:48Z</dcterms:modified>
</cp:coreProperties>
</file>