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4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70" r:id="rId14"/>
    <p:sldId id="269" r:id="rId15"/>
    <p:sldId id="271" r:id="rId16"/>
    <p:sldId id="272" r:id="rId17"/>
    <p:sldId id="273" r:id="rId18"/>
    <p:sldId id="262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6D110E-D7A8-49F0-98B0-65174808FB6D}" type="datetimeFigureOut">
              <a:rPr lang="cs-CZ" smtClean="0"/>
              <a:pPr/>
              <a:t>7.11.2013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1C2CF5-713F-4607-B60E-E17F546451E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6D110E-D7A8-49F0-98B0-65174808FB6D}" type="datetimeFigureOut">
              <a:rPr lang="cs-CZ" smtClean="0"/>
              <a:pPr/>
              <a:t>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1C2CF5-713F-4607-B60E-E17F546451E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6D110E-D7A8-49F0-98B0-65174808FB6D}" type="datetimeFigureOut">
              <a:rPr lang="cs-CZ" smtClean="0"/>
              <a:pPr/>
              <a:t>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1C2CF5-713F-4607-B60E-E17F546451E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6D110E-D7A8-49F0-98B0-65174808FB6D}" type="datetimeFigureOut">
              <a:rPr lang="cs-CZ" smtClean="0"/>
              <a:pPr/>
              <a:t>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1C2CF5-713F-4607-B60E-E17F546451E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6D110E-D7A8-49F0-98B0-65174808FB6D}" type="datetimeFigureOut">
              <a:rPr lang="cs-CZ" smtClean="0"/>
              <a:pPr/>
              <a:t>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1C2CF5-713F-4607-B60E-E17F546451E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6D110E-D7A8-49F0-98B0-65174808FB6D}" type="datetimeFigureOut">
              <a:rPr lang="cs-CZ" smtClean="0"/>
              <a:pPr/>
              <a:t>7.11.2013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1C2CF5-713F-4607-B60E-E17F546451E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6D110E-D7A8-49F0-98B0-65174808FB6D}" type="datetimeFigureOut">
              <a:rPr lang="cs-CZ" smtClean="0"/>
              <a:pPr/>
              <a:t>7.11.2013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1C2CF5-713F-4607-B60E-E17F546451E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6D110E-D7A8-49F0-98B0-65174808FB6D}" type="datetimeFigureOut">
              <a:rPr lang="cs-CZ" smtClean="0"/>
              <a:pPr/>
              <a:t>7.11.2013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1C2CF5-713F-4607-B60E-E17F546451E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6D110E-D7A8-49F0-98B0-65174808FB6D}" type="datetimeFigureOut">
              <a:rPr lang="cs-CZ" smtClean="0"/>
              <a:pPr/>
              <a:t>7.11.2013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1C2CF5-713F-4607-B60E-E17F546451E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6D110E-D7A8-49F0-98B0-65174808FB6D}" type="datetimeFigureOut">
              <a:rPr lang="cs-CZ" smtClean="0"/>
              <a:pPr/>
              <a:t>7.11.2013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1C2CF5-713F-4607-B60E-E17F546451E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6D110E-D7A8-49F0-98B0-65174808FB6D}" type="datetimeFigureOut">
              <a:rPr lang="cs-CZ" smtClean="0"/>
              <a:pPr/>
              <a:t>7.11.2013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1C2CF5-713F-4607-B60E-E17F546451E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36D110E-D7A8-49F0-98B0-65174808FB6D}" type="datetimeFigureOut">
              <a:rPr lang="cs-CZ" smtClean="0"/>
              <a:pPr/>
              <a:t>7.11.2013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31C2CF5-713F-4607-B60E-E17F546451E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95736" y="2924944"/>
            <a:ext cx="6172200" cy="2088232"/>
          </a:xfrm>
        </p:spPr>
        <p:txBody>
          <a:bodyPr>
            <a:normAutofit fontScale="90000"/>
          </a:bodyPr>
          <a:lstStyle/>
          <a:p>
            <a:r>
              <a:rPr lang="cs-CZ" sz="4400" dirty="0" smtClean="0"/>
              <a:t/>
            </a:r>
            <a:br>
              <a:rPr lang="cs-CZ" sz="4400" dirty="0" smtClean="0"/>
            </a:br>
            <a:r>
              <a:rPr lang="cs-CZ" sz="4400" dirty="0" smtClean="0"/>
              <a:t/>
            </a:r>
            <a:br>
              <a:rPr lang="cs-CZ" sz="4400" dirty="0" smtClean="0"/>
            </a:br>
            <a:r>
              <a:rPr lang="cs-CZ" sz="4400" dirty="0" smtClean="0"/>
              <a:t>	</a:t>
            </a:r>
            <a:br>
              <a:rPr lang="cs-CZ" sz="4400" dirty="0" smtClean="0"/>
            </a:br>
            <a:r>
              <a:rPr lang="cs-CZ" sz="4400" dirty="0" smtClean="0"/>
              <a:t/>
            </a:r>
            <a:br>
              <a:rPr lang="cs-CZ" sz="4400" dirty="0" smtClean="0"/>
            </a:br>
            <a:r>
              <a:rPr lang="cs-CZ" sz="4400" dirty="0" smtClean="0"/>
              <a:t>Nemoci hospodářských zvířat			</a:t>
            </a:r>
            <a:br>
              <a:rPr lang="cs-CZ" sz="4400" dirty="0" smtClean="0"/>
            </a:br>
            <a:r>
              <a:rPr lang="cs-CZ" sz="4400" dirty="0" smtClean="0"/>
              <a:t>			</a:t>
            </a:r>
            <a:r>
              <a:rPr lang="cs-CZ" sz="2700" dirty="0" smtClean="0"/>
              <a:t>Bc. Martina Bártová</a:t>
            </a:r>
            <a:endParaRPr lang="cs-CZ" sz="2700" dirty="0"/>
          </a:p>
        </p:txBody>
      </p:sp>
      <p:pic>
        <p:nvPicPr>
          <p:cNvPr id="3" name="Obrázek 2" descr="621px-Dunkelfuchsstute-Ciara1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3106818" cy="2996754"/>
          </a:xfrm>
          <a:prstGeom prst="rect">
            <a:avLst/>
          </a:prstGeom>
        </p:spPr>
      </p:pic>
      <p:pic>
        <p:nvPicPr>
          <p:cNvPr id="4" name="Obrázek 3" descr="Cow_with_calf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8064" y="0"/>
            <a:ext cx="3995936" cy="2924944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548680"/>
            <a:ext cx="7746064" cy="5699720"/>
          </a:xfrm>
        </p:spPr>
        <p:txBody>
          <a:bodyPr/>
          <a:lstStyle/>
          <a:p>
            <a:r>
              <a:rPr lang="cs-CZ" sz="2400" dirty="0" smtClean="0"/>
              <a:t>Zvířata nepřijímají potravu, hodně pijí, z tlamy jim vytékají husté, vazké sliny</a:t>
            </a:r>
          </a:p>
          <a:p>
            <a:r>
              <a:rPr lang="cs-CZ" sz="2400" dirty="0" smtClean="0"/>
              <a:t>Objevují se  puchýře v </a:t>
            </a:r>
            <a:r>
              <a:rPr lang="cs-CZ" sz="2400" dirty="0" err="1" smtClean="0"/>
              <a:t>mezipaznechtní</a:t>
            </a:r>
            <a:r>
              <a:rPr lang="cs-CZ" sz="2400" dirty="0" smtClean="0"/>
              <a:t> rýze, na </a:t>
            </a:r>
            <a:r>
              <a:rPr lang="cs-CZ" sz="2400" dirty="0" smtClean="0"/>
              <a:t>patkách</a:t>
            </a:r>
          </a:p>
          <a:p>
            <a:pPr>
              <a:buNone/>
            </a:pPr>
            <a:r>
              <a:rPr lang="cs-CZ" sz="2400" dirty="0" smtClean="0"/>
              <a:t> </a:t>
            </a:r>
            <a:r>
              <a:rPr lang="cs-CZ" sz="2400" dirty="0" smtClean="0">
                <a:sym typeface="Symbol"/>
              </a:rPr>
              <a:t> kulhání</a:t>
            </a:r>
            <a:endParaRPr lang="cs-CZ" sz="2400" dirty="0" smtClean="0"/>
          </a:p>
          <a:p>
            <a:r>
              <a:rPr lang="cs-CZ" sz="2400" dirty="0" smtClean="0"/>
              <a:t>Pokud nedojde k sekundární </a:t>
            </a:r>
            <a:r>
              <a:rPr lang="cs-CZ" sz="2400" dirty="0" smtClean="0"/>
              <a:t>bakteriální infekci </a:t>
            </a:r>
            <a:r>
              <a:rPr lang="cs-CZ" sz="2400" dirty="0" smtClean="0"/>
              <a:t>– vyhojení za 1-2 týdny</a:t>
            </a:r>
          </a:p>
          <a:p>
            <a:r>
              <a:rPr lang="cs-CZ" sz="2400" dirty="0" smtClean="0"/>
              <a:t>Při infekci se vytvoří vředy a hnisavé procesy, které na končetinách mohou způsobit </a:t>
            </a:r>
            <a:r>
              <a:rPr lang="cs-CZ" sz="2400" i="1" dirty="0" smtClean="0"/>
              <a:t>„vyzutí rohového pouzdra </a:t>
            </a:r>
            <a:r>
              <a:rPr lang="cs-CZ" sz="2400" i="1" dirty="0" err="1" smtClean="0"/>
              <a:t>paznechtu</a:t>
            </a:r>
            <a:r>
              <a:rPr lang="cs-CZ" sz="2400" i="1" dirty="0" smtClean="0"/>
              <a:t>“</a:t>
            </a:r>
          </a:p>
          <a:p>
            <a:pPr>
              <a:buNone/>
            </a:pPr>
            <a:endParaRPr lang="cs-CZ" sz="24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r>
              <a:rPr lang="cs-CZ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ZHOUBNÁ FORMA</a:t>
            </a:r>
          </a:p>
          <a:p>
            <a:r>
              <a:rPr lang="cs-CZ" sz="2400" dirty="0" smtClean="0">
                <a:ea typeface="Arial Unicode MS" pitchFamily="34" charset="-128"/>
                <a:cs typeface="Arial Unicode MS" pitchFamily="34" charset="-128"/>
              </a:rPr>
              <a:t>Koncem 1. týdne celkové zhoršení zdravotního stavu, třes, křeče svalstva, úhyn </a:t>
            </a:r>
            <a:r>
              <a:rPr lang="cs-CZ" sz="2400" smtClean="0">
                <a:ea typeface="Arial Unicode MS" pitchFamily="34" charset="-128"/>
                <a:cs typeface="Arial Unicode MS" pitchFamily="34" charset="-128"/>
              </a:rPr>
              <a:t>zvířete (kosterní</a:t>
            </a:r>
            <a:r>
              <a:rPr lang="cs-CZ" sz="2400" dirty="0" smtClean="0">
                <a:ea typeface="Arial Unicode MS" pitchFamily="34" charset="-128"/>
                <a:cs typeface="Arial Unicode MS" pitchFamily="34" charset="-128"/>
              </a:rPr>
              <a:t>, srdeční svalstvo)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Vesicular_stomatiti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27784" y="1124744"/>
            <a:ext cx="4896544" cy="4032448"/>
          </a:xfrm>
        </p:spPr>
      </p:pic>
      <p:sp>
        <p:nvSpPr>
          <p:cNvPr id="5" name="TextovéPole 4"/>
          <p:cNvSpPr txBox="1"/>
          <p:nvPr/>
        </p:nvSpPr>
        <p:spPr>
          <a:xfrm>
            <a:off x="1331640" y="5301208"/>
            <a:ext cx="7560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Slinotok je jedním z projevů slintavky a kulhavky u skotu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Foot_and_mouth_disease_in_mouth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35100" y="908819"/>
            <a:ext cx="7499350" cy="4608413"/>
          </a:xfrm>
        </p:spPr>
      </p:pic>
      <p:sp>
        <p:nvSpPr>
          <p:cNvPr id="5" name="TextovéPole 4"/>
          <p:cNvSpPr txBox="1"/>
          <p:nvPr/>
        </p:nvSpPr>
        <p:spPr>
          <a:xfrm>
            <a:off x="1259632" y="5733256"/>
            <a:ext cx="7981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Prasklý puchýř na pysku u krávy nakažené slintavkou a kulhavkou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377px-Foot_and_mouth_disease_in_swin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5" y="620713"/>
            <a:ext cx="3528391" cy="5627687"/>
          </a:xfrm>
        </p:spPr>
      </p:pic>
      <p:sp>
        <p:nvSpPr>
          <p:cNvPr id="5" name="TextovéPole 4"/>
          <p:cNvSpPr txBox="1"/>
          <p:nvPr/>
        </p:nvSpPr>
        <p:spPr>
          <a:xfrm>
            <a:off x="5436096" y="1556792"/>
            <a:ext cx="33843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Eroze na končetinách</a:t>
            </a:r>
          </a:p>
          <a:p>
            <a:r>
              <a:rPr lang="cs-CZ" sz="2400" dirty="0" smtClean="0"/>
              <a:t> prasete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/>
          <a:lstStyle/>
          <a:p>
            <a:r>
              <a:rPr lang="cs-CZ" dirty="0" smtClean="0"/>
              <a:t>Prevence: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052736"/>
            <a:ext cx="7498080" cy="5195664"/>
          </a:xfrm>
        </p:spPr>
        <p:txBody>
          <a:bodyPr>
            <a:normAutofit/>
          </a:bodyPr>
          <a:lstStyle/>
          <a:p>
            <a:r>
              <a:rPr lang="cs-CZ" sz="2400" dirty="0" smtClean="0"/>
              <a:t>Včasná diagnostika</a:t>
            </a:r>
          </a:p>
          <a:p>
            <a:r>
              <a:rPr lang="cs-CZ" sz="2400" dirty="0" smtClean="0"/>
              <a:t>Okamžitá uzávěra zamořeného objektu</a:t>
            </a:r>
          </a:p>
          <a:p>
            <a:r>
              <a:rPr lang="cs-CZ" sz="2400" dirty="0" smtClean="0"/>
              <a:t>Zákaz vstupu pro cizí osoby</a:t>
            </a:r>
          </a:p>
          <a:p>
            <a:r>
              <a:rPr lang="cs-CZ" sz="2400" dirty="0" smtClean="0"/>
              <a:t>Zákaz přesunů zvířat</a:t>
            </a:r>
          </a:p>
          <a:p>
            <a:r>
              <a:rPr lang="cs-CZ" sz="2400" dirty="0" smtClean="0"/>
              <a:t>Zákaz volného pohybu zvířat</a:t>
            </a:r>
          </a:p>
          <a:p>
            <a:r>
              <a:rPr lang="cs-CZ" sz="2400" dirty="0" smtClean="0"/>
              <a:t>Zákaz pastvy</a:t>
            </a:r>
          </a:p>
          <a:p>
            <a:r>
              <a:rPr lang="cs-CZ" sz="2400" dirty="0" smtClean="0"/>
              <a:t>Vymezení ohniska nákazy a ochranných pásem </a:t>
            </a:r>
            <a:r>
              <a:rPr lang="cs-CZ" sz="2000" dirty="0" smtClean="0"/>
              <a:t>(poloměr nejméně 3 km vzdušnou čarou kolem hospodářství, obvykle celá obec) a pásma dozoru (poloměr nejméně 10 km vzdušnou čarou kolem hospodářství)</a:t>
            </a:r>
          </a:p>
          <a:p>
            <a:r>
              <a:rPr lang="cs-CZ" sz="2400" dirty="0" smtClean="0"/>
              <a:t>utracení všech vnímavých zvířat v ohnisku (skot, ovce, kozy, prasata,…)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548680"/>
            <a:ext cx="7746064" cy="569972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odstranění všech uhynulých a utracených zvířat dle pohotovostních plánů (nejčastěji spálení) </a:t>
            </a:r>
          </a:p>
          <a:p>
            <a:r>
              <a:rPr lang="cs-CZ" sz="2400" dirty="0" smtClean="0"/>
              <a:t>odstranění všech živočišných produktů (maso, mléko, hnůj) </a:t>
            </a:r>
          </a:p>
          <a:p>
            <a:r>
              <a:rPr lang="cs-CZ" sz="2400" dirty="0" smtClean="0"/>
              <a:t>důsledná dezinfekce a deratizace</a:t>
            </a:r>
          </a:p>
          <a:p>
            <a:r>
              <a:rPr lang="cs-CZ" sz="2400" dirty="0" smtClean="0"/>
              <a:t>klid, čistota (podestýlka s vysokou nasávací schopností), měkká a kvalitní krmiva (zelená píce, měkké luční seno, moučné nápoje) u zvířat v pásmu dozoru</a:t>
            </a:r>
          </a:p>
          <a:p>
            <a:r>
              <a:rPr lang="cs-CZ" sz="2400" dirty="0" smtClean="0"/>
              <a:t>někdy v pásmu dozoru povoleno nouzové očkování</a:t>
            </a:r>
          </a:p>
          <a:p>
            <a:r>
              <a:rPr lang="cs-CZ" sz="2400" dirty="0" smtClean="0"/>
              <a:t>preventivní očkování zakázáno!</a:t>
            </a:r>
          </a:p>
          <a:p>
            <a:r>
              <a:rPr lang="cs-CZ" sz="2400" dirty="0" smtClean="0"/>
              <a:t>nákaza je prohlášena za zdolanou tehdy, jestliže se poslední zvíře uzdravilo a po dobu 21 dnů se neobjevil další klinický případ</a:t>
            </a:r>
          </a:p>
          <a:p>
            <a:pPr algn="ctr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kulh0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260648"/>
            <a:ext cx="6552728" cy="3456385"/>
          </a:xfrm>
        </p:spPr>
      </p:pic>
      <p:pic>
        <p:nvPicPr>
          <p:cNvPr id="5" name="Obrázek 4" descr="kulh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75656" y="3717032"/>
            <a:ext cx="6624736" cy="29523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Přenosné na člověka?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447800"/>
            <a:ext cx="7920880" cy="480060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Vir nepředstavuje pro člověka reálné nebezpečí.</a:t>
            </a:r>
          </a:p>
          <a:p>
            <a:endParaRPr lang="cs-CZ" sz="2400" dirty="0" smtClean="0"/>
          </a:p>
          <a:p>
            <a:pPr algn="just"/>
            <a:r>
              <a:rPr lang="cs-CZ" sz="2400" dirty="0" smtClean="0"/>
              <a:t>Nákaza je výjimečná.</a:t>
            </a:r>
          </a:p>
          <a:p>
            <a:pPr algn="just"/>
            <a:endParaRPr lang="cs-CZ" sz="2400" dirty="0" smtClean="0"/>
          </a:p>
          <a:p>
            <a:pPr algn="just"/>
            <a:r>
              <a:rPr lang="cs-CZ" sz="2400" dirty="0" smtClean="0"/>
              <a:t>Britové uvádějí, že v poslední velké vlně SLAK v roce 1966 a 1967 se vyskytl </a:t>
            </a:r>
            <a:r>
              <a:rPr lang="cs-CZ" sz="2400" dirty="0" smtClean="0">
                <a:solidFill>
                  <a:srgbClr val="002060"/>
                </a:solidFill>
              </a:rPr>
              <a:t>jeden jediný potvrzený případ </a:t>
            </a:r>
            <a:r>
              <a:rPr lang="cs-CZ" sz="2400" dirty="0" smtClean="0"/>
              <a:t>nákazy člověka slintavkou a kulhavkou a </a:t>
            </a:r>
            <a:r>
              <a:rPr lang="cs-CZ" sz="2400" dirty="0" smtClean="0">
                <a:solidFill>
                  <a:srgbClr val="002060"/>
                </a:solidFill>
              </a:rPr>
              <a:t>jeden případ podezření </a:t>
            </a:r>
            <a:r>
              <a:rPr lang="cs-CZ" sz="2400" dirty="0" smtClean="0"/>
              <a:t>na nákazu SLAK u malého dítěte.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400" dirty="0" smtClean="0"/>
              <a:t>Riziko nehrozí ani z požití živočišných produktů.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solidFill>
                  <a:srgbClr val="0070C0"/>
                </a:solidFill>
              </a:rPr>
              <a:t>Konrád J.: Zoohygiena a prevence chorob hospodářských zvířat. Kredit. Praha 1994.</a:t>
            </a:r>
          </a:p>
          <a:p>
            <a:r>
              <a:rPr lang="cs-CZ" sz="2000" dirty="0" smtClean="0">
                <a:solidFill>
                  <a:srgbClr val="0070C0"/>
                </a:solidFill>
              </a:rPr>
              <a:t>Jagoš P. a kol.: Nemoci hospodářských zvířat. SZN. Praha 1982.</a:t>
            </a:r>
          </a:p>
          <a:p>
            <a:r>
              <a:rPr lang="cs-CZ" sz="2000" dirty="0" smtClean="0">
                <a:solidFill>
                  <a:srgbClr val="0070C0"/>
                </a:solidFill>
              </a:rPr>
              <a:t>http://www.</a:t>
            </a:r>
            <a:r>
              <a:rPr lang="cs-CZ" sz="2000" dirty="0" err="1" smtClean="0">
                <a:solidFill>
                  <a:srgbClr val="0070C0"/>
                </a:solidFill>
              </a:rPr>
              <a:t>dominika</a:t>
            </a:r>
            <a:r>
              <a:rPr lang="cs-CZ" sz="2000" dirty="0" smtClean="0">
                <a:solidFill>
                  <a:srgbClr val="0070C0"/>
                </a:solidFill>
              </a:rPr>
              <a:t>-</a:t>
            </a:r>
            <a:r>
              <a:rPr lang="cs-CZ" sz="2000" dirty="0" err="1" smtClean="0">
                <a:solidFill>
                  <a:srgbClr val="0070C0"/>
                </a:solidFill>
              </a:rPr>
              <a:t>svehlova.cz</a:t>
            </a:r>
            <a:r>
              <a:rPr lang="cs-CZ" sz="2000" dirty="0" smtClean="0">
                <a:solidFill>
                  <a:srgbClr val="0070C0"/>
                </a:solidFill>
              </a:rPr>
              <a:t>/prirucka15.asp</a:t>
            </a:r>
          </a:p>
          <a:p>
            <a:r>
              <a:rPr lang="cs-CZ" sz="2000" dirty="0" smtClean="0">
                <a:solidFill>
                  <a:srgbClr val="0070C0"/>
                </a:solidFill>
              </a:rPr>
              <a:t>http://cs.wikipedia.org/wiki/Slintavka_a_kulhavka</a:t>
            </a:r>
          </a:p>
          <a:p>
            <a:r>
              <a:rPr lang="cs-CZ" sz="2000" dirty="0" smtClean="0">
                <a:solidFill>
                  <a:srgbClr val="0070C0"/>
                </a:solidFill>
              </a:rPr>
              <a:t>http://www.</a:t>
            </a:r>
            <a:r>
              <a:rPr lang="cs-CZ" sz="2000" dirty="0" err="1" smtClean="0">
                <a:solidFill>
                  <a:srgbClr val="0070C0"/>
                </a:solidFill>
              </a:rPr>
              <a:t>crnet.cz</a:t>
            </a:r>
            <a:r>
              <a:rPr lang="cs-CZ" sz="2000" dirty="0" smtClean="0">
                <a:solidFill>
                  <a:srgbClr val="0070C0"/>
                </a:solidFill>
              </a:rPr>
              <a:t>/</a:t>
            </a:r>
            <a:r>
              <a:rPr lang="cs-CZ" sz="2000" dirty="0" err="1" smtClean="0">
                <a:solidFill>
                  <a:srgbClr val="0070C0"/>
                </a:solidFill>
              </a:rPr>
              <a:t>kollar</a:t>
            </a:r>
            <a:r>
              <a:rPr lang="cs-CZ" sz="2000" dirty="0" smtClean="0">
                <a:solidFill>
                  <a:srgbClr val="0070C0"/>
                </a:solidFill>
              </a:rPr>
              <a:t>/?id=118&amp;</a:t>
            </a:r>
            <a:r>
              <a:rPr lang="cs-CZ" sz="2000" dirty="0" err="1" smtClean="0">
                <a:solidFill>
                  <a:srgbClr val="0070C0"/>
                </a:solidFill>
              </a:rPr>
              <a:t>url</a:t>
            </a:r>
            <a:r>
              <a:rPr lang="cs-CZ" sz="2000" dirty="0" smtClean="0">
                <a:solidFill>
                  <a:srgbClr val="0070C0"/>
                </a:solidFill>
              </a:rPr>
              <a:t>=detail</a:t>
            </a:r>
          </a:p>
          <a:p>
            <a:r>
              <a:rPr lang="cs-CZ" sz="2000" dirty="0" smtClean="0">
                <a:solidFill>
                  <a:srgbClr val="0070C0"/>
                </a:solidFill>
              </a:rPr>
              <a:t>http://www.</a:t>
            </a:r>
            <a:r>
              <a:rPr lang="cs-CZ" sz="2000" dirty="0" err="1" smtClean="0">
                <a:solidFill>
                  <a:srgbClr val="0070C0"/>
                </a:solidFill>
              </a:rPr>
              <a:t>zakonyprolidi.cz</a:t>
            </a:r>
            <a:r>
              <a:rPr lang="cs-CZ" sz="2000" dirty="0" smtClean="0">
                <a:solidFill>
                  <a:srgbClr val="0070C0"/>
                </a:solidFill>
              </a:rPr>
              <a:t>/</a:t>
            </a:r>
            <a:r>
              <a:rPr lang="cs-CZ" sz="2000" dirty="0" err="1" smtClean="0">
                <a:solidFill>
                  <a:srgbClr val="0070C0"/>
                </a:solidFill>
              </a:rPr>
              <a:t>cs</a:t>
            </a:r>
            <a:r>
              <a:rPr lang="cs-CZ" sz="2000" dirty="0" smtClean="0">
                <a:solidFill>
                  <a:srgbClr val="0070C0"/>
                </a:solidFill>
              </a:rPr>
              <a:t>/2004-389</a:t>
            </a:r>
          </a:p>
          <a:p>
            <a:r>
              <a:rPr lang="cs-CZ" sz="2000" dirty="0" smtClean="0">
                <a:solidFill>
                  <a:srgbClr val="0070C0"/>
                </a:solidFill>
              </a:rPr>
              <a:t>http://animalrights.webz.cz/krokodyli_slzy.htm</a:t>
            </a:r>
            <a:endParaRPr lang="cs-CZ" sz="2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r>
              <a:rPr lang="cs-CZ" dirty="0" smtClean="0"/>
              <a:t>Kolika u koní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268760"/>
            <a:ext cx="7488832" cy="520519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cs-CZ" i="1" dirty="0" smtClean="0"/>
              <a:t>Kolika není onemocnění, ale jde o příznak různých nemocí či poruch.</a:t>
            </a:r>
          </a:p>
          <a:p>
            <a:r>
              <a:rPr lang="cs-CZ" i="1" dirty="0" smtClean="0"/>
              <a:t>Bolesti v dutině břišní.</a:t>
            </a:r>
          </a:p>
          <a:p>
            <a:r>
              <a:rPr lang="cs-CZ" i="1" dirty="0" smtClean="0"/>
              <a:t>Patří mezi nejčastější nemoci koní.</a:t>
            </a:r>
          </a:p>
          <a:p>
            <a:endParaRPr lang="cs-CZ" i="1" dirty="0" smtClean="0"/>
          </a:p>
          <a:p>
            <a:r>
              <a:rPr lang="cs-CZ" b="1" i="1" u="sng" dirty="0" smtClean="0"/>
              <a:t>Rozdělení:</a:t>
            </a:r>
          </a:p>
          <a:p>
            <a:pPr marL="457200" indent="-457200" algn="just">
              <a:buNone/>
            </a:pPr>
            <a:r>
              <a:rPr lang="cs-CZ" b="1" i="1" dirty="0" smtClean="0"/>
              <a:t>1. pravé koliky </a:t>
            </a:r>
            <a:r>
              <a:rPr lang="cs-CZ" i="1" dirty="0" smtClean="0"/>
              <a:t>– </a:t>
            </a:r>
            <a:r>
              <a:rPr lang="cs-CZ" dirty="0" smtClean="0"/>
              <a:t>onemocnění žaludku a střev </a:t>
            </a:r>
            <a:r>
              <a:rPr lang="cs-CZ" i="1" dirty="0" smtClean="0"/>
              <a:t>(rozšíření žaludku, střevní křeče, nadmutí, zácpa, zúžení a ucpání střeva, změny polohy střev)</a:t>
            </a:r>
          </a:p>
          <a:p>
            <a:pPr marL="457200" indent="-457200">
              <a:buAutoNum type="arabicPeriod"/>
            </a:pPr>
            <a:endParaRPr lang="cs-CZ" i="1" dirty="0" smtClean="0"/>
          </a:p>
          <a:p>
            <a:pPr>
              <a:buNone/>
            </a:pPr>
            <a:r>
              <a:rPr lang="cs-CZ" b="1" i="1" dirty="0" smtClean="0"/>
              <a:t>2. nepravé koliky </a:t>
            </a:r>
            <a:r>
              <a:rPr lang="cs-CZ" dirty="0" smtClean="0"/>
              <a:t>– onemocnění ledvin, močového měchýře, jater a pobřišnice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22114"/>
          </a:xfrm>
        </p:spPr>
        <p:txBody>
          <a:bodyPr/>
          <a:lstStyle/>
          <a:p>
            <a:r>
              <a:rPr lang="cs-CZ" dirty="0" smtClean="0"/>
              <a:t>Pravá kolika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124744"/>
            <a:ext cx="7498080" cy="5123656"/>
          </a:xfrm>
        </p:spPr>
        <p:txBody>
          <a:bodyPr>
            <a:normAutofit/>
          </a:bodyPr>
          <a:lstStyle/>
          <a:p>
            <a:r>
              <a:rPr lang="cs-CZ" sz="2400" dirty="0" smtClean="0"/>
              <a:t>klinicky se projevuje bolestmi a křečemi různého stupně.</a:t>
            </a:r>
          </a:p>
          <a:p>
            <a:r>
              <a:rPr lang="cs-CZ" sz="2400" dirty="0" smtClean="0"/>
              <a:t>bolesti se postupně stupňují, kůň otáčí hlavou směrem ke břichu</a:t>
            </a:r>
          </a:p>
          <a:p>
            <a:r>
              <a:rPr lang="cs-CZ" sz="2400" dirty="0" smtClean="0"/>
              <a:t>hrabání předními končetinami</a:t>
            </a:r>
          </a:p>
          <a:p>
            <a:r>
              <a:rPr lang="cs-CZ" sz="2400" dirty="0" smtClean="0"/>
              <a:t>neklidné přešlapování</a:t>
            </a:r>
          </a:p>
          <a:p>
            <a:r>
              <a:rPr lang="cs-CZ" sz="2400" dirty="0" smtClean="0"/>
              <a:t>zadní nohy mohou kopat směrem k břichu</a:t>
            </a:r>
          </a:p>
          <a:p>
            <a:r>
              <a:rPr lang="cs-CZ" sz="2400" dirty="0" smtClean="0"/>
              <a:t>snaha si lehat a válet se</a:t>
            </a:r>
          </a:p>
          <a:p>
            <a:r>
              <a:rPr lang="cs-CZ" sz="2400" dirty="0" smtClean="0"/>
              <a:t>netypické postoje koně </a:t>
            </a:r>
            <a:r>
              <a:rPr lang="cs-CZ" sz="2000" dirty="0" smtClean="0"/>
              <a:t>(zejména při bolestivých stavech způsobených změnami polohy střev, rozšířením žaludku)</a:t>
            </a:r>
          </a:p>
          <a:p>
            <a:r>
              <a:rPr lang="cs-CZ" sz="2000" dirty="0" smtClean="0"/>
              <a:t> jedná se o sedící postoj, klečící postoj, …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620688"/>
            <a:ext cx="7169224" cy="5853264"/>
          </a:xfrm>
        </p:spPr>
        <p:txBody>
          <a:bodyPr>
            <a:normAutofit fontScale="85000" lnSpcReduction="20000"/>
          </a:bodyPr>
          <a:lstStyle/>
          <a:p>
            <a:pPr lvl="1">
              <a:buNone/>
            </a:pPr>
            <a:endParaRPr lang="cs-CZ" b="1" i="1" dirty="0" smtClean="0"/>
          </a:p>
          <a:p>
            <a:pPr lvl="1">
              <a:buNone/>
            </a:pPr>
            <a:r>
              <a:rPr lang="cs-CZ" b="1" i="1" dirty="0" smtClean="0"/>
              <a:t>Proč se bát koliky?</a:t>
            </a:r>
          </a:p>
          <a:p>
            <a:pPr lvl="1" algn="just"/>
            <a:r>
              <a:rPr lang="cs-CZ" dirty="0" smtClean="0"/>
              <a:t>Následkem koliky uhyne více koní než kolik jich podlehne jiným onemocněním nebo úrazům.</a:t>
            </a:r>
          </a:p>
          <a:p>
            <a:pPr lvl="1" algn="just"/>
            <a:r>
              <a:rPr lang="cs-CZ" dirty="0" smtClean="0"/>
              <a:t>Jeden kůň z deseti (10 %) bývá postižen kolikou.</a:t>
            </a:r>
          </a:p>
          <a:p>
            <a:pPr lvl="1" algn="just"/>
            <a:r>
              <a:rPr lang="cs-CZ" dirty="0" smtClean="0"/>
              <a:t>Z toho 1-2 % koní vyžadují chirurgické ošetření. </a:t>
            </a:r>
          </a:p>
          <a:p>
            <a:pPr lvl="1" algn="just"/>
            <a:r>
              <a:rPr lang="cs-CZ" dirty="0" smtClean="0"/>
              <a:t>Z toho 6-7 % koní nepřežije operaci.</a:t>
            </a:r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r>
              <a:rPr lang="cs-CZ" b="1" i="1" dirty="0" smtClean="0"/>
              <a:t>Důvod?</a:t>
            </a:r>
          </a:p>
          <a:p>
            <a:pPr lvl="1"/>
            <a:r>
              <a:rPr lang="cs-CZ" dirty="0" smtClean="0"/>
              <a:t>kůň citlivější na různé patologické procesy</a:t>
            </a:r>
          </a:p>
          <a:p>
            <a:pPr lvl="1"/>
            <a:r>
              <a:rPr lang="cs-CZ" dirty="0" smtClean="0"/>
              <a:t>malý volně uložený žaludek</a:t>
            </a:r>
          </a:p>
          <a:p>
            <a:pPr lvl="1"/>
            <a:r>
              <a:rPr lang="cs-CZ" dirty="0" smtClean="0"/>
              <a:t>ostrý vstup jícnu do žaludku</a:t>
            </a:r>
          </a:p>
          <a:p>
            <a:pPr lvl="1"/>
            <a:r>
              <a:rPr lang="cs-CZ" dirty="0" smtClean="0"/>
              <a:t>značně dlouhé okruží tenkého střeva </a:t>
            </a:r>
          </a:p>
          <a:p>
            <a:pPr lvl="1"/>
            <a:r>
              <a:rPr lang="cs-CZ" dirty="0" smtClean="0"/>
              <a:t>značný objem slepého střeva (sklon k plynatosti a zácpám)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Psí posed při těžké kolice (většinou přeplnění žaludku)</a:t>
            </a:r>
            <a:endParaRPr lang="cs-CZ" dirty="0"/>
          </a:p>
        </p:txBody>
      </p:sp>
      <p:pic>
        <p:nvPicPr>
          <p:cNvPr id="4" name="Zástupný symbol pro obsah 3" descr="prirucka15obr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1562961"/>
            <a:ext cx="6264696" cy="453033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r>
              <a:rPr lang="cs-CZ" dirty="0" smtClean="0"/>
              <a:t>Prevence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196752"/>
            <a:ext cx="6737176" cy="527720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upravit krmný režim (píce aspoň 1,5 kg/100 kg hmotnosti koně)</a:t>
            </a:r>
          </a:p>
          <a:p>
            <a:r>
              <a:rPr lang="cs-CZ" sz="2400" dirty="0" smtClean="0"/>
              <a:t>krmit často po menších dávkách </a:t>
            </a:r>
          </a:p>
          <a:p>
            <a:r>
              <a:rPr lang="cs-CZ" sz="2400" dirty="0" smtClean="0"/>
              <a:t>postupně přecházet na jiné krmivo či pastvu</a:t>
            </a:r>
          </a:p>
          <a:p>
            <a:r>
              <a:rPr lang="cs-CZ" sz="2400" dirty="0" smtClean="0"/>
              <a:t>zajistit koni pravidelný pohyb</a:t>
            </a:r>
          </a:p>
          <a:p>
            <a:r>
              <a:rPr lang="cs-CZ" sz="2400" dirty="0" smtClean="0"/>
              <a:t>zajistit a dodržovat pravidelný denní rozvrh koní</a:t>
            </a:r>
          </a:p>
          <a:p>
            <a:r>
              <a:rPr lang="cs-CZ" sz="2400" dirty="0" smtClean="0"/>
              <a:t>pravidelná kontrola chrupu (každý půlrok)</a:t>
            </a:r>
          </a:p>
          <a:p>
            <a:r>
              <a:rPr lang="pt-BR" sz="2400" dirty="0" smtClean="0"/>
              <a:t>starat se o neustále čistou a nezávadnou vodu</a:t>
            </a:r>
            <a:endParaRPr lang="cs-CZ" sz="2400" dirty="0" smtClean="0"/>
          </a:p>
          <a:p>
            <a:r>
              <a:rPr lang="cs-CZ" sz="2400" dirty="0" smtClean="0"/>
              <a:t>na nové stádo či odstav navykat postupně</a:t>
            </a:r>
          </a:p>
          <a:p>
            <a:r>
              <a:rPr lang="cs-CZ" sz="2400" dirty="0" smtClean="0"/>
              <a:t>…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Slintavka a kulhavka (SLAK)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124744"/>
            <a:ext cx="7632848" cy="5349208"/>
          </a:xfrm>
        </p:spPr>
        <p:txBody>
          <a:bodyPr>
            <a:normAutofit/>
          </a:bodyPr>
          <a:lstStyle/>
          <a:p>
            <a:r>
              <a:rPr lang="cs-CZ" sz="4400" b="1" i="1" dirty="0" smtClean="0">
                <a:latin typeface="Arabic Typesetting" pitchFamily="66" charset="-78"/>
                <a:cs typeface="Arabic Typesetting" pitchFamily="66" charset="-78"/>
              </a:rPr>
              <a:t>Akutní, velmi nakažlivé onemocnění skotu, koz, prasat…</a:t>
            </a:r>
          </a:p>
          <a:p>
            <a:r>
              <a:rPr lang="cs-CZ" b="1" u="sng" dirty="0" smtClean="0"/>
              <a:t>Původce:</a:t>
            </a:r>
          </a:p>
          <a:p>
            <a:pPr>
              <a:buNone/>
            </a:pPr>
            <a:r>
              <a:rPr lang="cs-CZ" sz="2400" dirty="0" smtClean="0"/>
              <a:t>	Filtrabilní</a:t>
            </a:r>
            <a:r>
              <a:rPr lang="cs-CZ" sz="2400" b="1" dirty="0" smtClean="0"/>
              <a:t> </a:t>
            </a:r>
            <a:r>
              <a:rPr lang="cs-CZ" sz="2400" dirty="0" smtClean="0"/>
              <a:t>virus  - výskyt v 7 základních variantách </a:t>
            </a:r>
          </a:p>
          <a:p>
            <a:pPr>
              <a:buNone/>
            </a:pPr>
            <a:r>
              <a:rPr lang="cs-CZ" sz="2400" dirty="0" smtClean="0"/>
              <a:t>		</a:t>
            </a:r>
            <a:r>
              <a:rPr lang="cs-CZ" sz="2000" i="1" dirty="0" smtClean="0"/>
              <a:t>(O, A, C, SAT 1-3, ASIA 1) </a:t>
            </a:r>
            <a:r>
              <a:rPr lang="cs-CZ" sz="2000" i="1" dirty="0" smtClean="0">
                <a:sym typeface="Symbol"/>
              </a:rPr>
              <a:t>  dále se dělí na podtypy</a:t>
            </a:r>
          </a:p>
          <a:p>
            <a:pPr>
              <a:buNone/>
            </a:pPr>
            <a:r>
              <a:rPr lang="cs-CZ" sz="2000" i="1" dirty="0" smtClean="0">
                <a:sym typeface="Symbol"/>
              </a:rPr>
              <a:t> 	RNA vir z třídy </a:t>
            </a:r>
            <a:r>
              <a:rPr lang="cs-CZ" sz="2000" i="1" dirty="0" err="1" smtClean="0">
                <a:sym typeface="Symbol"/>
              </a:rPr>
              <a:t>Picornaviridae</a:t>
            </a:r>
            <a:r>
              <a:rPr lang="cs-CZ" sz="2000" i="1" dirty="0" smtClean="0">
                <a:sym typeface="Symbol"/>
              </a:rPr>
              <a:t> - </a:t>
            </a:r>
            <a:r>
              <a:rPr lang="cs-CZ" sz="2000" i="1" dirty="0" err="1" smtClean="0"/>
              <a:t>Aphthovirus</a:t>
            </a:r>
            <a:endParaRPr lang="cs-CZ" sz="2000" i="1" dirty="0" smtClean="0">
              <a:sym typeface="Symbol"/>
            </a:endParaRPr>
          </a:p>
          <a:p>
            <a:pPr>
              <a:buNone/>
            </a:pPr>
            <a:endParaRPr lang="cs-CZ" sz="2000" i="1" dirty="0" smtClean="0">
              <a:sym typeface="Symbol"/>
            </a:endParaRPr>
          </a:p>
          <a:p>
            <a:pPr>
              <a:buNone/>
            </a:pPr>
            <a:r>
              <a:rPr lang="cs-CZ" sz="2400" dirty="0" smtClean="0">
                <a:sym typeface="Symbol"/>
              </a:rPr>
              <a:t>	Mezi jednotlivými typy existují antigenní rozdíly  </a:t>
            </a:r>
          </a:p>
          <a:p>
            <a:pPr>
              <a:buNone/>
            </a:pPr>
            <a:r>
              <a:rPr lang="cs-CZ" sz="2400" i="1" dirty="0" smtClean="0">
                <a:latin typeface="Arial Black" pitchFamily="34" charset="0"/>
                <a:sym typeface="Symbol"/>
              </a:rPr>
              <a:t>	nakažené zvíře typem A je po prodělané nemoci </a:t>
            </a:r>
            <a:r>
              <a:rPr lang="cs-CZ" sz="2400" i="1" dirty="0" err="1" smtClean="0">
                <a:latin typeface="Arial Black" pitchFamily="34" charset="0"/>
                <a:sym typeface="Symbol"/>
              </a:rPr>
              <a:t>umunní</a:t>
            </a:r>
            <a:r>
              <a:rPr lang="cs-CZ" sz="2400" i="1" dirty="0" smtClean="0">
                <a:latin typeface="Arial Black" pitchFamily="34" charset="0"/>
                <a:sym typeface="Symbol"/>
              </a:rPr>
              <a:t> vůči tomuto typu</a:t>
            </a:r>
            <a:endParaRPr lang="cs-CZ" sz="2400" i="1" dirty="0">
              <a:latin typeface="Arial Black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476672"/>
            <a:ext cx="8172400" cy="5771728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2400" b="1" i="1" dirty="0" smtClean="0"/>
          </a:p>
          <a:p>
            <a:pPr>
              <a:buNone/>
            </a:pPr>
            <a:r>
              <a:rPr lang="cs-CZ" sz="2400" b="1" i="1" u="sng" dirty="0" smtClean="0"/>
              <a:t>Zdrojem infekce: </a:t>
            </a:r>
          </a:p>
          <a:p>
            <a:r>
              <a:rPr lang="cs-CZ" sz="2400" dirty="0" smtClean="0"/>
              <a:t>nakažená zvířata (sekrety, exkrety)</a:t>
            </a:r>
          </a:p>
          <a:p>
            <a:r>
              <a:rPr lang="cs-CZ" sz="2400" dirty="0" smtClean="0"/>
              <a:t>ostatní zvířata se nakazí přímým stykem s nakaženými </a:t>
            </a:r>
          </a:p>
          <a:p>
            <a:r>
              <a:rPr lang="cs-CZ" sz="2400" dirty="0" smtClean="0"/>
              <a:t>předměty a produkty (masem, mlékem, </a:t>
            </a:r>
            <a:r>
              <a:rPr lang="cs-CZ" sz="2400" dirty="0" err="1" smtClean="0"/>
              <a:t>atd</a:t>
            </a:r>
            <a:r>
              <a:rPr lang="cs-CZ" sz="2400" dirty="0" smtClean="0"/>
              <a:t>…)</a:t>
            </a:r>
          </a:p>
          <a:p>
            <a:r>
              <a:rPr lang="cs-CZ" sz="2400" dirty="0" smtClean="0"/>
              <a:t>živí přenašeči (divoce žijící ptáci, psi, kočky, hlodavci,…)</a:t>
            </a:r>
          </a:p>
          <a:p>
            <a:pPr>
              <a:buNone/>
            </a:pPr>
            <a:endParaRPr lang="cs-CZ" sz="2400" b="1" i="1" dirty="0" smtClean="0"/>
          </a:p>
          <a:p>
            <a:pPr>
              <a:buNone/>
            </a:pPr>
            <a:r>
              <a:rPr lang="cs-CZ" sz="2400" b="1" i="1" u="sng" dirty="0" smtClean="0"/>
              <a:t>Průnik infekce:</a:t>
            </a:r>
          </a:p>
          <a:p>
            <a:r>
              <a:rPr lang="cs-CZ" sz="2400" dirty="0" smtClean="0"/>
              <a:t>většinou trávicím traktem, méně často kůží </a:t>
            </a:r>
            <a:r>
              <a:rPr lang="cs-CZ" sz="2400" dirty="0" err="1" smtClean="0"/>
              <a:t>mulce</a:t>
            </a:r>
            <a:r>
              <a:rPr lang="cs-CZ" sz="2400" dirty="0" smtClean="0"/>
              <a:t>, kůží mléčné žlázy, kůží distálních částí končetin</a:t>
            </a:r>
          </a:p>
          <a:p>
            <a:r>
              <a:rPr lang="cs-CZ" sz="2400" dirty="0" smtClean="0"/>
              <a:t>odtud se virus dostává do krve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728" y="214290"/>
            <a:ext cx="7498080" cy="1000132"/>
          </a:xfrm>
        </p:spPr>
        <p:txBody>
          <a:bodyPr>
            <a:normAutofit/>
          </a:bodyPr>
          <a:lstStyle/>
          <a:p>
            <a:r>
              <a:rPr lang="cs-CZ" dirty="0" smtClean="0"/>
              <a:t>Příznaky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052736"/>
            <a:ext cx="7818072" cy="5195664"/>
          </a:xfrm>
        </p:spPr>
        <p:txBody>
          <a:bodyPr>
            <a:normAutofit/>
          </a:bodyPr>
          <a:lstStyle/>
          <a:p>
            <a:endParaRPr lang="cs-CZ" sz="2400" dirty="0" smtClean="0"/>
          </a:p>
          <a:p>
            <a:r>
              <a:rPr lang="cs-CZ" sz="2400" dirty="0" smtClean="0"/>
              <a:t>2 </a:t>
            </a:r>
            <a:r>
              <a:rPr lang="cs-CZ" sz="2400" dirty="0" smtClean="0"/>
              <a:t>formy – mírná a zhoubná</a:t>
            </a:r>
          </a:p>
          <a:p>
            <a:pPr>
              <a:buNone/>
            </a:pPr>
            <a:r>
              <a:rPr lang="cs-CZ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MÍRNÁ FORMA:</a:t>
            </a:r>
          </a:p>
          <a:p>
            <a:r>
              <a:rPr lang="cs-CZ" sz="2400" dirty="0" smtClean="0"/>
              <a:t>inkubační doba </a:t>
            </a:r>
            <a:r>
              <a:rPr lang="cs-CZ" sz="2400" dirty="0" smtClean="0"/>
              <a:t>2-5 dnů</a:t>
            </a:r>
            <a:endParaRPr lang="cs-CZ" sz="2400" dirty="0" smtClean="0"/>
          </a:p>
          <a:p>
            <a:r>
              <a:rPr lang="cs-CZ" sz="2400" dirty="0" smtClean="0"/>
              <a:t>horečka 40 - 41 ̊C</a:t>
            </a:r>
          </a:p>
          <a:p>
            <a:r>
              <a:rPr lang="cs-CZ" sz="2400" dirty="0" smtClean="0"/>
              <a:t>nechutenství</a:t>
            </a:r>
          </a:p>
          <a:p>
            <a:r>
              <a:rPr lang="cs-CZ" sz="2400" dirty="0" smtClean="0"/>
              <a:t>snížená frekvence přežvykování</a:t>
            </a:r>
          </a:p>
          <a:p>
            <a:r>
              <a:rPr lang="cs-CZ" sz="2400" dirty="0" smtClean="0"/>
              <a:t>velké </a:t>
            </a:r>
            <a:r>
              <a:rPr lang="cs-CZ" sz="2400" dirty="0" smtClean="0"/>
              <a:t>množství </a:t>
            </a:r>
            <a:r>
              <a:rPr lang="cs-CZ" sz="2400" dirty="0" err="1" smtClean="0"/>
              <a:t>aftů</a:t>
            </a:r>
            <a:r>
              <a:rPr lang="cs-CZ" sz="2400" dirty="0" smtClean="0"/>
              <a:t> (puchýřků) na sliznicích jazyka, </a:t>
            </a:r>
            <a:r>
              <a:rPr lang="cs-CZ" sz="2400" dirty="0" err="1" smtClean="0"/>
              <a:t>mulce</a:t>
            </a:r>
            <a:r>
              <a:rPr lang="cs-CZ" sz="2400" dirty="0" smtClean="0"/>
              <a:t>, v dutině </a:t>
            </a:r>
            <a:r>
              <a:rPr lang="cs-CZ" sz="2400" dirty="0" err="1" smtClean="0"/>
              <a:t>tlamní</a:t>
            </a:r>
            <a:r>
              <a:rPr lang="cs-CZ" sz="2400" dirty="0" smtClean="0"/>
              <a:t>, na strucích vemene (potíže s dojením)</a:t>
            </a:r>
            <a:endParaRPr lang="cs-CZ" sz="2400" dirty="0" smtClean="0"/>
          </a:p>
          <a:p>
            <a:r>
              <a:rPr lang="cs-CZ" sz="2400" dirty="0" smtClean="0"/>
              <a:t>během 2-3 dnů popraskají a zanechají po sobě mokvavé vředy (eroze) červené barvy, provazce odloupané sliznice</a:t>
            </a:r>
          </a:p>
          <a:p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376</TotalTime>
  <Words>778</Words>
  <Application>Microsoft Office PowerPoint</Application>
  <PresentationFormat>Předvádění na obrazovce (4:3)</PresentationFormat>
  <Paragraphs>116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Slunovrat</vt:lpstr>
      <vt:lpstr>     Nemoci hospodářských zvířat       Bc. Martina Bártová</vt:lpstr>
      <vt:lpstr>Kolika u koní</vt:lpstr>
      <vt:lpstr>Pravá kolika</vt:lpstr>
      <vt:lpstr>Snímek 4</vt:lpstr>
      <vt:lpstr>Psí posed při těžké kolice (většinou přeplnění žaludku)</vt:lpstr>
      <vt:lpstr>Prevence</vt:lpstr>
      <vt:lpstr>Slintavka a kulhavka (SLAK)</vt:lpstr>
      <vt:lpstr>Snímek 8</vt:lpstr>
      <vt:lpstr>Příznaky</vt:lpstr>
      <vt:lpstr>Snímek 10</vt:lpstr>
      <vt:lpstr>Snímek 11</vt:lpstr>
      <vt:lpstr>Snímek 12</vt:lpstr>
      <vt:lpstr>Snímek 13</vt:lpstr>
      <vt:lpstr>Prevence:</vt:lpstr>
      <vt:lpstr>Snímek 15</vt:lpstr>
      <vt:lpstr>Snímek 16</vt:lpstr>
      <vt:lpstr>Přenosné na člověka?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Nemoci hospodářských zvířat</dc:title>
  <dc:creator>Asusek</dc:creator>
  <cp:lastModifiedBy>Martinka</cp:lastModifiedBy>
  <cp:revision>47</cp:revision>
  <dcterms:created xsi:type="dcterms:W3CDTF">2013-10-23T12:01:56Z</dcterms:created>
  <dcterms:modified xsi:type="dcterms:W3CDTF">2013-11-07T07:47:10Z</dcterms:modified>
</cp:coreProperties>
</file>