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60" r:id="rId4"/>
    <p:sldId id="263" r:id="rId5"/>
    <p:sldId id="257" r:id="rId6"/>
    <p:sldId id="264" r:id="rId7"/>
    <p:sldId id="265" r:id="rId8"/>
    <p:sldId id="258" r:id="rId9"/>
    <p:sldId id="259" r:id="rId10"/>
    <p:sldId id="266" r:id="rId11"/>
    <p:sldId id="269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9A01237-2596-4952-A2E1-AA7D6500962A}" type="datetimeFigureOut">
              <a:rPr lang="cs-CZ" smtClean="0"/>
              <a:pPr/>
              <a:t>19.11.2013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F8A22A-AC6A-4A03-AD61-F971756C9B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e-voda.cz/perlotvorka-perlorodka-vite-jaky-je-mezi-nimi-rozdil/" TargetMode="External"/><Relationship Id="rId2" Type="http://schemas.openxmlformats.org/officeDocument/2006/relationships/hyperlink" Target="http://www.abicko.cz/clanek/casopis-abc/2745/tajemny-klenot-z-hlubi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aveperly.cz/rozdil-mezi-sladkovodni-a-morskou-perlou/" TargetMode="External"/><Relationship Id="rId4" Type="http://schemas.openxmlformats.org/officeDocument/2006/relationships/hyperlink" Target="http://www.leola.cz/cs/o-perlach/rozdily-pravost/jak-poznat-prave-perl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43174" y="1000108"/>
            <a:ext cx="6500826" cy="1544204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PERLY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3174" y="3429000"/>
            <a:ext cx="6500826" cy="175260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Tereza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Blahetová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14612" y="4714884"/>
            <a:ext cx="642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KBI/APBI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2012/2013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perla 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1032">
            <a:off x="357158" y="428604"/>
            <a:ext cx="3927446" cy="2611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perla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5702">
            <a:off x="357158" y="4071942"/>
            <a:ext cx="4214473" cy="227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cs-CZ" dirty="0" smtClean="0"/>
              <a:t>Jak </a:t>
            </a:r>
            <a:r>
              <a:rPr lang="cs-CZ" dirty="0" smtClean="0"/>
              <a:t>vypěstovat perlu </a:t>
            </a:r>
            <a:r>
              <a:rPr lang="cs-CZ" dirty="0" smtClean="0"/>
              <a:t>doma?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Dospělé zdravé perlorodky + dárcovská</a:t>
            </a:r>
          </a:p>
          <a:p>
            <a:r>
              <a:rPr lang="cs-CZ" dirty="0" smtClean="0"/>
              <a:t>Z dárcovské odebrat plášť a vybrousit zrníčko perleti – jádro</a:t>
            </a:r>
          </a:p>
          <a:p>
            <a:r>
              <a:rPr lang="cs-CZ" dirty="0" smtClean="0"/>
              <a:t>Obojí vložit do naříznutého pláště živé perlotvorky </a:t>
            </a:r>
          </a:p>
          <a:p>
            <a:r>
              <a:rPr lang="cs-CZ" dirty="0" smtClean="0"/>
              <a:t>Vrátit ji zpět do vody</a:t>
            </a:r>
          </a:p>
          <a:p>
            <a:r>
              <a:rPr lang="cs-CZ" dirty="0" smtClean="0"/>
              <a:t>Zajistit dostatek čisté, okysličené proudící vody bohaté na plankton</a:t>
            </a:r>
          </a:p>
          <a:p>
            <a:r>
              <a:rPr lang="cs-CZ" dirty="0" smtClean="0"/>
              <a:t>Pravidelné čištění a obracení </a:t>
            </a:r>
          </a:p>
          <a:p>
            <a:r>
              <a:rPr lang="cs-CZ" dirty="0" smtClean="0"/>
              <a:t>Za dva až tři roky lasturu otevřít  -  kulatá perla</a:t>
            </a:r>
          </a:p>
          <a:p>
            <a:r>
              <a:rPr lang="cs-CZ" dirty="0" smtClean="0"/>
              <a:t>Po vyjmutí lze postup opakovat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r>
              <a:rPr lang="cs-CZ" dirty="0" smtClean="0"/>
              <a:t>Sladkovodní x mořská</a:t>
            </a:r>
            <a:endParaRPr lang="cs-CZ" dirty="0"/>
          </a:p>
        </p:txBody>
      </p:sp>
      <p:pic>
        <p:nvPicPr>
          <p:cNvPr id="8" name="Zástupný symbol pro obsah 7" descr="sladkovodní x mořská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6147170" cy="5857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 descr="perla průř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142984"/>
            <a:ext cx="238125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perla průřez mořsk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49" y="4000504"/>
            <a:ext cx="2548945" cy="21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/>
          <a:lstStyle/>
          <a:p>
            <a:r>
              <a:rPr lang="cs-CZ" dirty="0" smtClean="0"/>
              <a:t>Pravá X falešná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3520440" cy="457200"/>
          </a:xfrm>
        </p:spPr>
        <p:txBody>
          <a:bodyPr>
            <a:noAutofit/>
          </a:bodyPr>
          <a:lstStyle/>
          <a:p>
            <a:r>
              <a:rPr lang="cs-CZ" sz="2600" b="0" dirty="0" smtClean="0"/>
              <a:t>Pravé</a:t>
            </a:r>
            <a:endParaRPr lang="cs-CZ" sz="2600" b="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214810" y="1357298"/>
            <a:ext cx="3520440" cy="457200"/>
          </a:xfrm>
        </p:spPr>
        <p:txBody>
          <a:bodyPr>
            <a:noAutofit/>
          </a:bodyPr>
          <a:lstStyle/>
          <a:p>
            <a:r>
              <a:rPr lang="cs-CZ" sz="2600" b="0" dirty="0" smtClean="0"/>
              <a:t>Falešné</a:t>
            </a:r>
            <a:endParaRPr lang="cs-CZ" sz="26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285720" y="1928802"/>
            <a:ext cx="3714744" cy="3714776"/>
          </a:xfrm>
        </p:spPr>
        <p:txBody>
          <a:bodyPr>
            <a:normAutofit/>
          </a:bodyPr>
          <a:lstStyle/>
          <a:p>
            <a:r>
              <a:rPr lang="cs-CZ" dirty="0" smtClean="0"/>
              <a:t>S</a:t>
            </a:r>
            <a:r>
              <a:rPr lang="cs-CZ" dirty="0" smtClean="0"/>
              <a:t>pecifický </a:t>
            </a:r>
            <a:r>
              <a:rPr lang="cs-CZ" dirty="0" smtClean="0"/>
              <a:t>lesk a </a:t>
            </a:r>
            <a:r>
              <a:rPr lang="cs-CZ" dirty="0" smtClean="0"/>
              <a:t>barva</a:t>
            </a:r>
          </a:p>
          <a:p>
            <a:r>
              <a:rPr lang="cs-CZ" dirty="0" smtClean="0"/>
              <a:t>Nejsou navlečeny jako </a:t>
            </a:r>
            <a:r>
              <a:rPr lang="cs-CZ" dirty="0" smtClean="0"/>
              <a:t>běžné </a:t>
            </a:r>
            <a:r>
              <a:rPr lang="cs-CZ" dirty="0" smtClean="0"/>
              <a:t>korálky – uzlíky</a:t>
            </a:r>
          </a:p>
          <a:p>
            <a:r>
              <a:rPr lang="cs-CZ" dirty="0" smtClean="0"/>
              <a:t>Uzávěry </a:t>
            </a:r>
            <a:r>
              <a:rPr lang="cs-CZ" dirty="0" smtClean="0"/>
              <a:t>šperků -bezpečnostní pojistka</a:t>
            </a:r>
          </a:p>
          <a:p>
            <a:r>
              <a:rPr lang="cs-CZ" dirty="0" smtClean="0"/>
              <a:t>Nedokonalé</a:t>
            </a:r>
          </a:p>
          <a:p>
            <a:r>
              <a:rPr lang="cs-CZ" dirty="0" smtClean="0"/>
              <a:t>Při oděru – vrstvy z jemného písku (o zub)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214810" y="1928802"/>
            <a:ext cx="3949068" cy="3857652"/>
          </a:xfrm>
        </p:spPr>
        <p:txBody>
          <a:bodyPr/>
          <a:lstStyle/>
          <a:p>
            <a:r>
              <a:rPr lang="cs-CZ" dirty="0" smtClean="0"/>
              <a:t>L</a:t>
            </a:r>
            <a:r>
              <a:rPr lang="cs-CZ" dirty="0" smtClean="0"/>
              <a:t>eskem </a:t>
            </a:r>
            <a:r>
              <a:rPr lang="cs-CZ" dirty="0" smtClean="0"/>
              <a:t>připomínají </a:t>
            </a:r>
            <a:r>
              <a:rPr lang="cs-CZ" dirty="0" smtClean="0"/>
              <a:t>sklo</a:t>
            </a:r>
          </a:p>
          <a:p>
            <a:r>
              <a:rPr lang="cs-CZ" dirty="0" smtClean="0"/>
              <a:t>Plastové </a:t>
            </a:r>
            <a:r>
              <a:rPr lang="cs-CZ" dirty="0" smtClean="0"/>
              <a:t>perly </a:t>
            </a:r>
            <a:r>
              <a:rPr lang="cs-CZ" dirty="0" smtClean="0"/>
              <a:t> - lehké</a:t>
            </a:r>
          </a:p>
          <a:p>
            <a:r>
              <a:rPr lang="cs-CZ" dirty="0" smtClean="0"/>
              <a:t>Skleněné – těžké</a:t>
            </a:r>
          </a:p>
          <a:p>
            <a:r>
              <a:rPr lang="cs-CZ" dirty="0" smtClean="0"/>
              <a:t>U dírky odlupující barva</a:t>
            </a:r>
          </a:p>
          <a:p>
            <a:r>
              <a:rPr lang="cs-CZ" dirty="0" smtClean="0"/>
              <a:t>Hladce po </a:t>
            </a:r>
            <a:r>
              <a:rPr lang="cs-CZ" dirty="0" smtClean="0"/>
              <a:t>sobě </a:t>
            </a:r>
            <a:r>
              <a:rPr lang="cs-CZ" dirty="0" smtClean="0"/>
              <a:t>kloužou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ertifikát per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101258"/>
            <a:ext cx="4071966" cy="5756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642910" y="585789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/>
                <a:cs typeface="Times New Roman"/>
              </a:rPr>
              <a:t>→ </a:t>
            </a:r>
            <a:r>
              <a:rPr lang="cs-CZ" sz="2400" dirty="0" err="1" smtClean="0"/>
              <a:t>Gemologická</a:t>
            </a:r>
            <a:r>
              <a:rPr lang="cs-CZ" sz="2400" dirty="0" smtClean="0"/>
              <a:t> expertiza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cs-CZ" dirty="0" smtClean="0"/>
              <a:t>Typy perel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pPr fontAlgn="base"/>
            <a:r>
              <a:rPr lang="cs-CZ" u="sng" dirty="0" err="1" smtClean="0"/>
              <a:t>Akoya</a:t>
            </a:r>
            <a:endParaRPr lang="cs-CZ" u="sng" dirty="0" smtClean="0"/>
          </a:p>
          <a:p>
            <a:pPr fontAlgn="base"/>
            <a:r>
              <a:rPr lang="cs-CZ" dirty="0" smtClean="0"/>
              <a:t>Barokní</a:t>
            </a:r>
          </a:p>
          <a:p>
            <a:pPr fontAlgn="base"/>
            <a:r>
              <a:rPr lang="cs-CZ" dirty="0" err="1" smtClean="0"/>
              <a:t>Keshi</a:t>
            </a:r>
            <a:endParaRPr lang="cs-CZ" dirty="0" smtClean="0"/>
          </a:p>
          <a:p>
            <a:pPr fontAlgn="base"/>
            <a:r>
              <a:rPr lang="cs-CZ" dirty="0" err="1" smtClean="0"/>
              <a:t>Mabe</a:t>
            </a:r>
            <a:endParaRPr lang="cs-CZ" dirty="0" smtClean="0"/>
          </a:p>
          <a:p>
            <a:pPr fontAlgn="base"/>
            <a:r>
              <a:rPr lang="cs-CZ" dirty="0" err="1" smtClean="0"/>
              <a:t>Majorca</a:t>
            </a:r>
            <a:endParaRPr lang="cs-CZ" dirty="0" smtClean="0"/>
          </a:p>
          <a:p>
            <a:pPr fontAlgn="base"/>
            <a:r>
              <a:rPr lang="cs-CZ" dirty="0" err="1" smtClean="0"/>
              <a:t>Potato</a:t>
            </a:r>
            <a:endParaRPr lang="cs-CZ" dirty="0" smtClean="0"/>
          </a:p>
          <a:p>
            <a:pPr fontAlgn="base"/>
            <a:r>
              <a:rPr lang="cs-CZ" dirty="0" smtClean="0"/>
              <a:t>Rýžové</a:t>
            </a:r>
          </a:p>
          <a:p>
            <a:pPr fontAlgn="base"/>
            <a:r>
              <a:rPr lang="cs-CZ" u="sng" dirty="0" smtClean="0"/>
              <a:t>Sladkovodní</a:t>
            </a:r>
          </a:p>
          <a:p>
            <a:pPr fontAlgn="base"/>
            <a:r>
              <a:rPr lang="cs-CZ" u="sng" dirty="0" err="1" smtClean="0"/>
              <a:t>South</a:t>
            </a:r>
            <a:r>
              <a:rPr lang="cs-CZ" u="sng" dirty="0" smtClean="0"/>
              <a:t> </a:t>
            </a:r>
            <a:r>
              <a:rPr lang="cs-CZ" u="sng" dirty="0" err="1" smtClean="0"/>
              <a:t>Sea</a:t>
            </a:r>
            <a:endParaRPr lang="cs-CZ" u="sng" dirty="0" smtClean="0"/>
          </a:p>
          <a:p>
            <a:pPr fontAlgn="base"/>
            <a:r>
              <a:rPr lang="cs-CZ" u="sng" dirty="0" smtClean="0"/>
              <a:t>Tahitské perly</a:t>
            </a:r>
          </a:p>
        </p:txBody>
      </p:sp>
      <p:pic>
        <p:nvPicPr>
          <p:cNvPr id="7" name="Obrázek 6" descr="kinds-of-pearls-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50" y="222327"/>
            <a:ext cx="7186650" cy="663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abicko.cz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clanek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casopis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abc</a:t>
            </a:r>
            <a:r>
              <a:rPr lang="cs-CZ" dirty="0" smtClean="0">
                <a:hlinkClick r:id="rId2"/>
              </a:rPr>
              <a:t>/2745/tajemny-klenot-z-hlubin.</a:t>
            </a:r>
            <a:r>
              <a:rPr lang="cs-CZ" dirty="0" err="1" smtClean="0">
                <a:hlinkClick r:id="rId2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nase</a:t>
            </a:r>
            <a:r>
              <a:rPr lang="cs-CZ" dirty="0" smtClean="0">
                <a:hlinkClick r:id="rId3"/>
              </a:rPr>
              <a:t>-voda.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/perlotvorka-perlorodka-</a:t>
            </a:r>
            <a:r>
              <a:rPr lang="cs-CZ" dirty="0" err="1" smtClean="0">
                <a:hlinkClick r:id="rId3"/>
              </a:rPr>
              <a:t>vite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jaky</a:t>
            </a:r>
            <a:r>
              <a:rPr lang="cs-CZ" dirty="0" smtClean="0">
                <a:hlinkClick r:id="rId3"/>
              </a:rPr>
              <a:t>-je-mezi-nimi-</a:t>
            </a:r>
            <a:r>
              <a:rPr lang="cs-CZ" dirty="0" err="1" smtClean="0">
                <a:hlinkClick r:id="rId3"/>
              </a:rPr>
              <a:t>rozdil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leola.cz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cs</a:t>
            </a:r>
            <a:r>
              <a:rPr lang="cs-CZ" dirty="0" smtClean="0">
                <a:hlinkClick r:id="rId4"/>
              </a:rPr>
              <a:t>/o-</a:t>
            </a:r>
            <a:r>
              <a:rPr lang="cs-CZ" dirty="0" err="1" smtClean="0">
                <a:hlinkClick r:id="rId4"/>
              </a:rPr>
              <a:t>perlach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rozdily</a:t>
            </a:r>
            <a:r>
              <a:rPr lang="cs-CZ" dirty="0" smtClean="0">
                <a:hlinkClick r:id="rId4"/>
              </a:rPr>
              <a:t>-pravost/jak-poznat-</a:t>
            </a:r>
            <a:r>
              <a:rPr lang="cs-CZ" dirty="0" err="1" smtClean="0">
                <a:hlinkClick r:id="rId4"/>
              </a:rPr>
              <a:t>prave</a:t>
            </a:r>
            <a:r>
              <a:rPr lang="cs-CZ" dirty="0" smtClean="0">
                <a:hlinkClick r:id="rId4"/>
              </a:rPr>
              <a:t>-perly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praveperly.cz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rozdil</a:t>
            </a:r>
            <a:r>
              <a:rPr lang="cs-CZ" dirty="0" smtClean="0">
                <a:hlinkClick r:id="rId5"/>
              </a:rPr>
              <a:t>-mezi-</a:t>
            </a:r>
            <a:r>
              <a:rPr lang="cs-CZ" dirty="0" err="1" smtClean="0">
                <a:hlinkClick r:id="rId5"/>
              </a:rPr>
              <a:t>sladkovodni</a:t>
            </a:r>
            <a:r>
              <a:rPr lang="cs-CZ" dirty="0" smtClean="0">
                <a:hlinkClick r:id="rId5"/>
              </a:rPr>
              <a:t>-a-</a:t>
            </a:r>
            <a:r>
              <a:rPr lang="cs-CZ" dirty="0" err="1" smtClean="0">
                <a:hlinkClick r:id="rId5"/>
              </a:rPr>
              <a:t>morskou</a:t>
            </a:r>
            <a:r>
              <a:rPr lang="cs-CZ" dirty="0" smtClean="0">
                <a:hlinkClick r:id="rId5"/>
              </a:rPr>
              <a:t>-perlou/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143000"/>
          </a:xfrm>
        </p:spPr>
        <p:txBody>
          <a:bodyPr/>
          <a:lstStyle/>
          <a:p>
            <a:r>
              <a:rPr lang="cs-CZ" dirty="0" smtClean="0"/>
              <a:t>Klenot z hlubin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500174"/>
            <a:ext cx="7239000" cy="4741248"/>
          </a:xfrm>
        </p:spPr>
        <p:txBody>
          <a:bodyPr>
            <a:normAutofit/>
          </a:bodyPr>
          <a:lstStyle/>
          <a:p>
            <a:r>
              <a:rPr lang="cs-CZ" dirty="0" smtClean="0"/>
              <a:t>2206 př. n. l. – první zmínka v čínském písemnictví</a:t>
            </a:r>
          </a:p>
          <a:p>
            <a:r>
              <a:rPr lang="cs-CZ" dirty="0" smtClean="0"/>
              <a:t>Symbol úspěšnosti jedince</a:t>
            </a:r>
          </a:p>
          <a:p>
            <a:r>
              <a:rPr lang="cs-CZ" dirty="0" smtClean="0"/>
              <a:t>Čím vzácnější, tím dražší</a:t>
            </a:r>
          </a:p>
          <a:p>
            <a:r>
              <a:rPr lang="cs-CZ" dirty="0" smtClean="0"/>
              <a:t>Božský původ – magická a léčivá síla</a:t>
            </a:r>
          </a:p>
          <a:p>
            <a:r>
              <a:rPr lang="cs-CZ" dirty="0" smtClean="0"/>
              <a:t>Lov = nebezpečná záležitost</a:t>
            </a:r>
          </a:p>
          <a:p>
            <a:r>
              <a:rPr lang="cs-CZ" dirty="0" smtClean="0"/>
              <a:t>Hlavní cíl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</a:t>
            </a:r>
            <a:r>
              <a:rPr lang="cs-CZ" dirty="0" smtClean="0"/>
              <a:t>perleť – knoflíky, perla byl bonus</a:t>
            </a:r>
          </a:p>
          <a:p>
            <a:r>
              <a:rPr lang="cs-CZ" dirty="0" smtClean="0"/>
              <a:t>18. století – odhalení tajemství vzniku perel</a:t>
            </a:r>
          </a:p>
          <a:p>
            <a:r>
              <a:rPr lang="cs-CZ" dirty="0" smtClean="0"/>
              <a:t>1968 - první farma na výrobu umělých perel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cs-CZ" dirty="0" smtClean="0"/>
              <a:t>Perly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7643866" cy="4846320"/>
          </a:xfrm>
        </p:spPr>
        <p:txBody>
          <a:bodyPr>
            <a:normAutofit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rodukty </a:t>
            </a:r>
            <a:r>
              <a:rPr lang="cs-CZ" dirty="0" smtClean="0"/>
              <a:t>sebeobrany měkkýše před cizopasníkem či cizím tělískem</a:t>
            </a:r>
          </a:p>
          <a:p>
            <a:r>
              <a:rPr lang="cs-CZ" dirty="0" smtClean="0"/>
              <a:t>T</a:t>
            </a:r>
            <a:r>
              <a:rPr lang="cs-CZ" dirty="0" smtClean="0"/>
              <a:t>vořeny </a:t>
            </a:r>
            <a:r>
              <a:rPr lang="cs-CZ" dirty="0" smtClean="0"/>
              <a:t>vrstvami uhličitanu vápenatého</a:t>
            </a:r>
          </a:p>
          <a:p>
            <a:r>
              <a:rPr lang="cs-CZ" dirty="0" smtClean="0"/>
              <a:t>Přírodní - </a:t>
            </a:r>
            <a:r>
              <a:rPr lang="cs-CZ" dirty="0" smtClean="0"/>
              <a:t>různé nepravidelné tvary </a:t>
            </a:r>
            <a:r>
              <a:rPr lang="cs-CZ" dirty="0" smtClean="0"/>
              <a:t>a </a:t>
            </a:r>
            <a:r>
              <a:rPr lang="cs-CZ" dirty="0" smtClean="0"/>
              <a:t>barvy</a:t>
            </a:r>
            <a:endParaRPr lang="cs-CZ" dirty="0" smtClean="0"/>
          </a:p>
          <a:p>
            <a:r>
              <a:rPr lang="cs-CZ" dirty="0" smtClean="0"/>
              <a:t>Kultivované – pravidelný tvar</a:t>
            </a:r>
            <a:endParaRPr lang="cs-CZ" dirty="0"/>
          </a:p>
        </p:txBody>
      </p:sp>
      <p:pic>
        <p:nvPicPr>
          <p:cNvPr id="4" name="Obrázek 3" descr="zrození afrod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4357046" cy="2895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857752" y="3786190"/>
            <a:ext cx="30718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Botticelli,1485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sz="2000" dirty="0" smtClean="0"/>
              <a:t>Když </a:t>
            </a:r>
            <a:r>
              <a:rPr lang="cs-CZ" sz="2000" dirty="0" smtClean="0"/>
              <a:t>Afrodita zrozená z mořské pěny vystoupila z vln, skanuly z jejího těla krůpěje vody a ve světle měsíce se proměnily v perly.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erly - výrobci str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92478" y="1142984"/>
            <a:ext cx="5651522" cy="480379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7242048" cy="1143000"/>
          </a:xfrm>
        </p:spPr>
        <p:txBody>
          <a:bodyPr/>
          <a:lstStyle/>
          <a:p>
            <a:pPr algn="l"/>
            <a:r>
              <a:rPr lang="cs-CZ" dirty="0" smtClean="0"/>
              <a:t>Tvůrci perel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29124" cy="56435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600" dirty="0" smtClean="0"/>
              <a:t>Sladkovodní – perlorodky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Mořské - perlotvorky</a:t>
            </a:r>
          </a:p>
          <a:p>
            <a:endParaRPr lang="cs-CZ" sz="2600" dirty="0" smtClean="0"/>
          </a:p>
          <a:p>
            <a:r>
              <a:rPr lang="cs-CZ" sz="2600" dirty="0" smtClean="0"/>
              <a:t>Rod </a:t>
            </a:r>
            <a:r>
              <a:rPr lang="cs-CZ" sz="2600" dirty="0" err="1" smtClean="0"/>
              <a:t>Margaritifera</a:t>
            </a:r>
            <a:r>
              <a:rPr lang="cs-CZ" sz="2600" dirty="0" smtClean="0"/>
              <a:t> (g)</a:t>
            </a:r>
          </a:p>
          <a:p>
            <a:endParaRPr lang="cs-CZ" sz="2600" dirty="0" smtClean="0"/>
          </a:p>
          <a:p>
            <a:r>
              <a:rPr lang="cs-CZ" sz="2600" dirty="0" smtClean="0"/>
              <a:t>N</a:t>
            </a:r>
            <a:r>
              <a:rPr lang="cs-CZ" sz="2600" dirty="0" smtClean="0"/>
              <a:t>ěkteré </a:t>
            </a:r>
            <a:r>
              <a:rPr lang="cs-CZ" sz="2600" dirty="0" smtClean="0"/>
              <a:t>druhy rodu velevrubů  (d)</a:t>
            </a:r>
          </a:p>
          <a:p>
            <a:endParaRPr lang="cs-CZ" sz="2600" dirty="0" smtClean="0"/>
          </a:p>
          <a:p>
            <a:r>
              <a:rPr lang="cs-CZ" sz="2600" dirty="0" smtClean="0"/>
              <a:t>Ušeň (k)</a:t>
            </a:r>
          </a:p>
          <a:p>
            <a:endParaRPr lang="cs-CZ" sz="2600" dirty="0" smtClean="0"/>
          </a:p>
          <a:p>
            <a:r>
              <a:rPr lang="cs-CZ" sz="2600" dirty="0" smtClean="0"/>
              <a:t>K</a:t>
            </a:r>
            <a:r>
              <a:rPr lang="cs-CZ" sz="2600" dirty="0" smtClean="0"/>
              <a:t>řídlatec </a:t>
            </a:r>
            <a:r>
              <a:rPr lang="cs-CZ" sz="2600" dirty="0" smtClean="0"/>
              <a:t>velký (j)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143000"/>
          </a:xfrm>
        </p:spPr>
        <p:txBody>
          <a:bodyPr/>
          <a:lstStyle/>
          <a:p>
            <a:r>
              <a:rPr lang="cs-CZ" dirty="0" smtClean="0"/>
              <a:t>Jak perly vznikají?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1) Náhodně ve volné přírodě</a:t>
            </a:r>
          </a:p>
          <a:p>
            <a:r>
              <a:rPr lang="cs-CZ" dirty="0" smtClean="0"/>
              <a:t>Sběratelská rarita</a:t>
            </a:r>
          </a:p>
          <a:p>
            <a:r>
              <a:rPr lang="cs-CZ" dirty="0" smtClean="0"/>
              <a:t>Astronomická cena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2) Kultivací</a:t>
            </a:r>
          </a:p>
          <a:p>
            <a:r>
              <a:rPr lang="cs-CZ" dirty="0" smtClean="0"/>
              <a:t>Do lastury se vloží vhodné jádro – po několika letech vznikne perla</a:t>
            </a:r>
          </a:p>
          <a:p>
            <a:r>
              <a:rPr lang="cs-CZ" dirty="0" smtClean="0"/>
              <a:t>Sladkovodní – jádro z měkké tkáně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ravá přírodní perla průř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3786214" cy="26293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242048" cy="1143000"/>
          </a:xfrm>
        </p:spPr>
        <p:txBody>
          <a:bodyPr/>
          <a:lstStyle/>
          <a:p>
            <a:r>
              <a:rPr lang="cs-CZ" dirty="0" smtClean="0"/>
              <a:t>Vznik přírodní perly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7715304" cy="4525963"/>
          </a:xfrm>
        </p:spPr>
        <p:txBody>
          <a:bodyPr>
            <a:normAutofit/>
          </a:bodyPr>
          <a:lstStyle/>
          <a:p>
            <a:r>
              <a:rPr lang="cs-CZ" sz="2600" dirty="0" smtClean="0"/>
              <a:t>Cizí tělísko se dostane mezi plášť a lasturu </a:t>
            </a:r>
            <a:r>
              <a:rPr lang="cs-CZ" sz="2600" dirty="0" smtClean="0"/>
              <a:t>perlotvorky</a:t>
            </a:r>
            <a:endParaRPr lang="cs-CZ" sz="2600" dirty="0"/>
          </a:p>
        </p:txBody>
      </p:sp>
      <p:pic>
        <p:nvPicPr>
          <p:cNvPr id="7" name="Zástupný symbol pro obsah 6" descr="přírodní perl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4744" y="3066959"/>
            <a:ext cx="4187460" cy="1835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/>
          <a:lstStyle/>
          <a:p>
            <a:r>
              <a:rPr lang="cs-CZ" dirty="0" smtClean="0"/>
              <a:t>Vznik umělé perly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/>
          </a:bodyPr>
          <a:lstStyle/>
          <a:p>
            <a:r>
              <a:rPr lang="cs-CZ" sz="2600" dirty="0" smtClean="0"/>
              <a:t>Do zárodečného vaku se vloží perleťové jádro a nepatrný kousíček pláště dárcovské perlotvorky</a:t>
            </a:r>
            <a:endParaRPr lang="cs-CZ" sz="2600" dirty="0"/>
          </a:p>
        </p:txBody>
      </p:sp>
      <p:pic>
        <p:nvPicPr>
          <p:cNvPr id="6" name="Obrázek 5" descr="pravá kultivovaná perla průř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2" y="2735885"/>
            <a:ext cx="3571900" cy="3276972"/>
          </a:xfrm>
          <a:prstGeom prst="rect">
            <a:avLst/>
          </a:prstGeom>
        </p:spPr>
      </p:pic>
      <p:pic>
        <p:nvPicPr>
          <p:cNvPr id="5" name="Zástupný symbol pro obsah 4" descr="umělá perl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3500438"/>
            <a:ext cx="5040388" cy="1740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cs-CZ" dirty="0" smtClean="0"/>
              <a:t>Kultivace perel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7239000" cy="4857760"/>
          </a:xfrm>
        </p:spPr>
        <p:txBody>
          <a:bodyPr>
            <a:normAutofit/>
          </a:bodyPr>
          <a:lstStyle/>
          <a:p>
            <a:r>
              <a:rPr lang="cs-CZ" dirty="0" smtClean="0"/>
              <a:t>V 15 měsících života – vpravení 6 mm kuličky (z lastur sladkovodních měkkýšů)</a:t>
            </a:r>
          </a:p>
          <a:p>
            <a:r>
              <a:rPr lang="cs-CZ" dirty="0" smtClean="0"/>
              <a:t>K</a:t>
            </a:r>
            <a:r>
              <a:rPr lang="cs-CZ" dirty="0" smtClean="0"/>
              <a:t>atalyzátor </a:t>
            </a:r>
            <a:r>
              <a:rPr lang="cs-CZ" dirty="0" smtClean="0"/>
              <a:t>- malý kousek tkáně jiné perlotvorky</a:t>
            </a:r>
          </a:p>
          <a:p>
            <a:r>
              <a:rPr lang="cs-CZ" dirty="0" smtClean="0"/>
              <a:t>Provrtání lastury</a:t>
            </a:r>
          </a:p>
          <a:p>
            <a:r>
              <a:rPr lang="cs-CZ" dirty="0" smtClean="0"/>
              <a:t>Navázání na lana a vrácení zpět do </a:t>
            </a:r>
            <a:r>
              <a:rPr lang="cs-CZ" dirty="0" smtClean="0"/>
              <a:t>vody </a:t>
            </a:r>
            <a:endParaRPr lang="cs-CZ" dirty="0" smtClean="0"/>
          </a:p>
          <a:p>
            <a:r>
              <a:rPr lang="cs-CZ" dirty="0" smtClean="0"/>
              <a:t>V hloubce 5 – 9 metrů po </a:t>
            </a:r>
            <a:r>
              <a:rPr lang="cs-CZ" dirty="0" smtClean="0"/>
              <a:t>dobu 1,5 </a:t>
            </a:r>
            <a:r>
              <a:rPr lang="cs-CZ" dirty="0" smtClean="0"/>
              <a:t>roku </a:t>
            </a:r>
          </a:p>
          <a:p>
            <a:r>
              <a:rPr lang="cs-CZ" dirty="0" smtClean="0"/>
              <a:t>Perleť narůstá 1 mm/rok</a:t>
            </a:r>
          </a:p>
          <a:p>
            <a:r>
              <a:rPr lang="cs-CZ" dirty="0" smtClean="0"/>
              <a:t>Perlotvorky lze použít vícekrát</a:t>
            </a:r>
            <a:endParaRPr lang="cs-CZ" dirty="0"/>
          </a:p>
        </p:txBody>
      </p:sp>
      <p:pic>
        <p:nvPicPr>
          <p:cNvPr id="5" name="Obrázek 4" descr="kultiv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7" y="3212242"/>
            <a:ext cx="2643174" cy="364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lana v hloub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2380418" cy="3166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 descr="perly v koší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357298"/>
            <a:ext cx="3714756" cy="247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 descr="perlova-farma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4286256"/>
            <a:ext cx="3154966" cy="2107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cs-CZ" dirty="0" smtClean="0"/>
              <a:t>Naleziště – perlové farmy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6043626" cy="4846320"/>
          </a:xfrm>
        </p:spPr>
        <p:txBody>
          <a:bodyPr>
            <a:normAutofit/>
          </a:bodyPr>
          <a:lstStyle/>
          <a:p>
            <a:r>
              <a:rPr lang="cs-CZ" dirty="0" smtClean="0"/>
              <a:t>Dříve v Perském zálivu a Rudém moři</a:t>
            </a:r>
          </a:p>
          <a:p>
            <a:r>
              <a:rPr lang="cs-CZ" dirty="0" smtClean="0"/>
              <a:t>Japonsko</a:t>
            </a:r>
          </a:p>
          <a:p>
            <a:r>
              <a:rPr lang="cs-CZ" dirty="0" smtClean="0"/>
              <a:t>Indonésie </a:t>
            </a:r>
          </a:p>
          <a:p>
            <a:r>
              <a:rPr lang="cs-CZ" dirty="0" smtClean="0"/>
              <a:t>Polynésie</a:t>
            </a:r>
          </a:p>
          <a:p>
            <a:r>
              <a:rPr lang="cs-CZ" dirty="0" smtClean="0"/>
              <a:t>Panama</a:t>
            </a:r>
          </a:p>
          <a:p>
            <a:r>
              <a:rPr lang="cs-CZ" dirty="0" smtClean="0"/>
              <a:t>Venezuela</a:t>
            </a:r>
          </a:p>
          <a:p>
            <a:r>
              <a:rPr lang="cs-CZ" dirty="0" smtClean="0"/>
              <a:t>Austrálie</a:t>
            </a:r>
          </a:p>
          <a:p>
            <a:r>
              <a:rPr lang="cs-CZ" dirty="0" smtClean="0"/>
              <a:t>Filipíny</a:t>
            </a:r>
          </a:p>
          <a:p>
            <a:r>
              <a:rPr lang="cs-CZ" dirty="0" smtClean="0"/>
              <a:t>Čína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7" name="Obrázek 6" descr="mapa faar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85992"/>
            <a:ext cx="6357950" cy="4082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1611</TotalTime>
  <Words>410</Words>
  <Application>Microsoft Office PowerPoint</Application>
  <PresentationFormat>Předvádění na obrazovce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Bohatý</vt:lpstr>
      <vt:lpstr>PERLY</vt:lpstr>
      <vt:lpstr>Klenot z hlubin</vt:lpstr>
      <vt:lpstr>Perly</vt:lpstr>
      <vt:lpstr>Tvůrci perel</vt:lpstr>
      <vt:lpstr>Jak perly vznikají?</vt:lpstr>
      <vt:lpstr>Vznik přírodní perly</vt:lpstr>
      <vt:lpstr>Vznik umělé perly</vt:lpstr>
      <vt:lpstr>Kultivace perel</vt:lpstr>
      <vt:lpstr>Naleziště – perlové farmy</vt:lpstr>
      <vt:lpstr>Jak vypěstovat perlu doma?</vt:lpstr>
      <vt:lpstr>Sladkovodní x mořská</vt:lpstr>
      <vt:lpstr>Pravá X falešná</vt:lpstr>
      <vt:lpstr>Typy perel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Perly</dc:title>
  <dc:creator>Terka</dc:creator>
  <cp:lastModifiedBy>Terka</cp:lastModifiedBy>
  <cp:revision>69</cp:revision>
  <dcterms:created xsi:type="dcterms:W3CDTF">2013-11-09T13:42:41Z</dcterms:created>
  <dcterms:modified xsi:type="dcterms:W3CDTF">2013-11-19T21:33:02Z</dcterms:modified>
</cp:coreProperties>
</file>