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902AAD-2461-4D2F-B999-548D31387FA2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0CA1CD-29DA-46EF-8946-596D68A4FAA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Výroba piva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</a:t>
            </a:r>
            <a:r>
              <a:rPr lang="cs-CZ" dirty="0" err="1" smtClean="0"/>
              <a:t>Pohrancová</a:t>
            </a: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Stáčení piva</a:t>
            </a:r>
            <a:endParaRPr lang="cs-CZ" dirty="0"/>
          </a:p>
        </p:txBody>
      </p:sp>
      <p:pic>
        <p:nvPicPr>
          <p:cNvPr id="4" name="Zástupný symbol pro obsah 3" descr="321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807252"/>
            <a:ext cx="2891383" cy="3175117"/>
          </a:xfr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yrob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0019" y="2204864"/>
            <a:ext cx="7548008" cy="3600400"/>
          </a:xfr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Základní členění:</a:t>
            </a:r>
          </a:p>
          <a:p>
            <a:pPr lvl="1"/>
            <a:r>
              <a:rPr lang="cs-CZ" dirty="0" smtClean="0"/>
              <a:t>Světlé</a:t>
            </a:r>
          </a:p>
          <a:p>
            <a:pPr lvl="1"/>
            <a:r>
              <a:rPr lang="cs-CZ" dirty="0" smtClean="0"/>
              <a:t>Tmavé</a:t>
            </a:r>
          </a:p>
          <a:p>
            <a:pPr lvl="1"/>
            <a:r>
              <a:rPr lang="cs-CZ" dirty="0" smtClean="0"/>
              <a:t>polotmavé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Podskupiny:</a:t>
            </a:r>
          </a:p>
          <a:p>
            <a:pPr lvl="1"/>
            <a:r>
              <a:rPr lang="cs-CZ" dirty="0" smtClean="0"/>
              <a:t>Ležáky</a:t>
            </a:r>
          </a:p>
          <a:p>
            <a:pPr lvl="1"/>
            <a:r>
              <a:rPr lang="cs-CZ" dirty="0" smtClean="0"/>
              <a:t>Výčepní</a:t>
            </a:r>
          </a:p>
          <a:p>
            <a:pPr lvl="1"/>
            <a:r>
              <a:rPr lang="cs-CZ" dirty="0" smtClean="0"/>
              <a:t>Kvasnicové</a:t>
            </a:r>
          </a:p>
          <a:p>
            <a:pPr lvl="1"/>
            <a:r>
              <a:rPr lang="cs-CZ" dirty="0" smtClean="0"/>
              <a:t>Se sníženým obsahem alkoholu</a:t>
            </a:r>
          </a:p>
          <a:p>
            <a:pPr lvl="1"/>
            <a:r>
              <a:rPr lang="cs-CZ" dirty="0" smtClean="0"/>
              <a:t>Se sníženým obsahem cukru</a:t>
            </a:r>
          </a:p>
          <a:p>
            <a:pPr lvl="1"/>
            <a:r>
              <a:rPr lang="cs-CZ" dirty="0" smtClean="0"/>
              <a:t>Speciální</a:t>
            </a:r>
          </a:p>
          <a:p>
            <a:pPr lvl="1"/>
            <a:r>
              <a:rPr lang="cs-CZ" dirty="0" smtClean="0"/>
              <a:t>Pšeničné</a:t>
            </a:r>
          </a:p>
          <a:p>
            <a:pPr lvl="1"/>
            <a:r>
              <a:rPr lang="cs-CZ" dirty="0" smtClean="0"/>
              <a:t>Nealkoholické</a:t>
            </a:r>
          </a:p>
          <a:p>
            <a:pPr lvl="1"/>
            <a:r>
              <a:rPr lang="cs-CZ" dirty="0" smtClean="0"/>
              <a:t>Bylinné</a:t>
            </a:r>
          </a:p>
          <a:p>
            <a:pPr lvl="1"/>
            <a:r>
              <a:rPr lang="cs-CZ" dirty="0" smtClean="0"/>
              <a:t>Porter</a:t>
            </a:r>
          </a:p>
          <a:p>
            <a:pPr lvl="1"/>
            <a:r>
              <a:rPr lang="cs-CZ" dirty="0" smtClean="0"/>
              <a:t>lehké</a:t>
            </a: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Jakost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Průzračnost</a:t>
            </a:r>
          </a:p>
          <a:p>
            <a:r>
              <a:rPr lang="cs-CZ" dirty="0" smtClean="0"/>
              <a:t>Chuť a vůně</a:t>
            </a:r>
          </a:p>
          <a:p>
            <a:r>
              <a:rPr lang="cs-CZ" dirty="0" smtClean="0"/>
              <a:t>Pěnivost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Nejstarší záznam:</a:t>
            </a:r>
          </a:p>
          <a:p>
            <a:pPr lvl="1"/>
            <a:r>
              <a:rPr lang="cs-CZ" dirty="0" smtClean="0"/>
              <a:t>4000 př. n. l. – záznam o ječmenném víně – Egyptský papyrus</a:t>
            </a:r>
          </a:p>
          <a:p>
            <a:r>
              <a:rPr lang="cs-CZ" dirty="0" smtClean="0"/>
              <a:t>U nás r. 1080 – zakládací listina Vyšehradské kapituly</a:t>
            </a:r>
          </a:p>
          <a:p>
            <a:r>
              <a:rPr lang="cs-CZ" dirty="0" smtClean="0"/>
              <a:t>V r. 1407 – spojení českých sládků a vytvoření cechů</a:t>
            </a:r>
          </a:p>
          <a:p>
            <a:r>
              <a:rPr lang="cs-CZ" dirty="0" smtClean="0"/>
              <a:t>Po bitvě na Bílé Hoře úpad pivovarnictví</a:t>
            </a:r>
          </a:p>
          <a:p>
            <a:r>
              <a:rPr lang="cs-CZ" dirty="0" smtClean="0"/>
              <a:t>V r. 1842 založení Plzeňského Prazdroje</a:t>
            </a: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Suroviny k výrobě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oda</a:t>
            </a:r>
          </a:p>
          <a:p>
            <a:r>
              <a:rPr lang="cs-CZ" dirty="0" smtClean="0"/>
              <a:t>Ječmen</a:t>
            </a:r>
          </a:p>
          <a:p>
            <a:r>
              <a:rPr lang="cs-CZ" dirty="0" smtClean="0"/>
              <a:t>Chmel</a:t>
            </a:r>
          </a:p>
          <a:p>
            <a:r>
              <a:rPr lang="cs-CZ" dirty="0" smtClean="0"/>
              <a:t>Pivovarské kvasnice</a:t>
            </a:r>
          </a:p>
          <a:p>
            <a:endParaRPr lang="cs-CZ" dirty="0" smtClean="0"/>
          </a:p>
        </p:txBody>
      </p:sp>
      <p:pic>
        <p:nvPicPr>
          <p:cNvPr id="6" name="Zástupný symbol pro obsah 5" descr="default.jpe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772816"/>
            <a:ext cx="1771650" cy="1771650"/>
          </a:xfrm>
        </p:spPr>
      </p:pic>
      <p:pic>
        <p:nvPicPr>
          <p:cNvPr id="7" name="Obrázek 6" descr="default654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077072"/>
            <a:ext cx="2143125" cy="2143125"/>
          </a:xfrm>
          <a:prstGeom prst="rect">
            <a:avLst/>
          </a:prstGeom>
        </p:spPr>
      </p:pic>
      <p:pic>
        <p:nvPicPr>
          <p:cNvPr id="8" name="Obrázek 7" descr="images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077072"/>
            <a:ext cx="2028825" cy="2247900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výroby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Dělíme na:</a:t>
            </a:r>
          </a:p>
          <a:p>
            <a:pPr lvl="1"/>
            <a:r>
              <a:rPr lang="cs-CZ" dirty="0" smtClean="0"/>
              <a:t>Výrobu sladu</a:t>
            </a:r>
          </a:p>
          <a:p>
            <a:pPr lvl="1"/>
            <a:r>
              <a:rPr lang="cs-CZ" dirty="0" smtClean="0"/>
              <a:t>Výrobu piva</a:t>
            </a: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sladu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Čištění a třídění ječmene</a:t>
            </a:r>
          </a:p>
          <a:p>
            <a:r>
              <a:rPr lang="cs-CZ" dirty="0" smtClean="0"/>
              <a:t>2. Máčení ječmene v náduvníku</a:t>
            </a:r>
          </a:p>
          <a:p>
            <a:r>
              <a:rPr lang="cs-CZ" dirty="0" smtClean="0"/>
              <a:t>3. Klíčení ječmene na humnech</a:t>
            </a:r>
          </a:p>
          <a:p>
            <a:r>
              <a:rPr lang="cs-CZ" dirty="0" smtClean="0"/>
              <a:t>4. Sušení a pražení zeleného sladu</a:t>
            </a:r>
          </a:p>
          <a:p>
            <a:r>
              <a:rPr lang="cs-CZ" dirty="0" smtClean="0"/>
              <a:t>5. Odkličování sušeného sladu</a:t>
            </a:r>
          </a:p>
          <a:p>
            <a:endParaRPr lang="cs-CZ" dirty="0"/>
          </a:p>
        </p:txBody>
      </p:sp>
      <p:pic>
        <p:nvPicPr>
          <p:cNvPr id="7" name="Zástupný symbol pro obsah 6" descr="default21.jpe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3779912" y="4293096"/>
            <a:ext cx="2200275" cy="2085975"/>
          </a:xfrm>
        </p:spPr>
      </p:pic>
      <p:pic>
        <p:nvPicPr>
          <p:cNvPr id="8" name="Obrázek 7" descr="images65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2348880"/>
            <a:ext cx="1847850" cy="2466975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Vaření</a:t>
            </a:r>
          </a:p>
          <a:p>
            <a:r>
              <a:rPr lang="cs-CZ" dirty="0" smtClean="0"/>
              <a:t>2. Kvašení</a:t>
            </a:r>
          </a:p>
          <a:p>
            <a:r>
              <a:rPr lang="cs-CZ" dirty="0" smtClean="0"/>
              <a:t>3. Dokvašování</a:t>
            </a:r>
          </a:p>
          <a:p>
            <a:r>
              <a:rPr lang="cs-CZ" dirty="0" smtClean="0"/>
              <a:t>4. Stáčení - expedice</a:t>
            </a:r>
            <a:endParaRPr lang="cs-CZ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Vaření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Vystírací káď</a:t>
            </a:r>
          </a:p>
          <a:p>
            <a:r>
              <a:rPr lang="cs-CZ" dirty="0" smtClean="0"/>
              <a:t>Rmutovací kotel</a:t>
            </a:r>
          </a:p>
          <a:p>
            <a:r>
              <a:rPr lang="cs-CZ" dirty="0" smtClean="0"/>
              <a:t>Scezovací káď</a:t>
            </a:r>
          </a:p>
          <a:p>
            <a:r>
              <a:rPr lang="cs-CZ" dirty="0" smtClean="0"/>
              <a:t>Mladinový kotel</a:t>
            </a:r>
          </a:p>
        </p:txBody>
      </p:sp>
      <p:pic>
        <p:nvPicPr>
          <p:cNvPr id="5" name="Zástupný symbol pro obsah 4" descr="546.jpe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4005064"/>
            <a:ext cx="2247900" cy="1885950"/>
          </a:xfrm>
        </p:spPr>
      </p:pic>
      <p:pic>
        <p:nvPicPr>
          <p:cNvPr id="6" name="Obrázek 5" descr="6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2619375" cy="1743075"/>
          </a:xfrm>
          <a:prstGeom prst="rect">
            <a:avLst/>
          </a:prstGeom>
        </p:spPr>
      </p:pic>
      <p:pic>
        <p:nvPicPr>
          <p:cNvPr id="7" name="Obrázek 6" descr="images65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4437112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000"/>
                            </p:stCondLst>
                            <p:childTnLst>
                              <p:par>
                                <p:cTn id="5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Kvašení</a:t>
            </a:r>
            <a:endParaRPr lang="cs-CZ" dirty="0"/>
          </a:p>
        </p:txBody>
      </p:sp>
      <p:pic>
        <p:nvPicPr>
          <p:cNvPr id="4" name="Zástupný symbol pro obsah 3" descr="6487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98978" y="2276873"/>
            <a:ext cx="3163647" cy="2543572"/>
          </a:xfr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Dokvašování </a:t>
            </a:r>
            <a:endParaRPr lang="cs-CZ" dirty="0"/>
          </a:p>
        </p:txBody>
      </p:sp>
      <p:pic>
        <p:nvPicPr>
          <p:cNvPr id="4" name="Zástupný symbol pro obsah 3" descr="78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757771"/>
            <a:ext cx="2631157" cy="3512730"/>
          </a:xfr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180</Words>
  <Application>Microsoft Office PowerPoint</Application>
  <PresentationFormat>Předvádění na obrazovce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Výroba piva</vt:lpstr>
      <vt:lpstr>Historie</vt:lpstr>
      <vt:lpstr>Suroviny k výrobě piva</vt:lpstr>
      <vt:lpstr>Fáze výroby piva</vt:lpstr>
      <vt:lpstr>Výroba sladu</vt:lpstr>
      <vt:lpstr>Výroba piva</vt:lpstr>
      <vt:lpstr>1. Vaření</vt:lpstr>
      <vt:lpstr>2. Kvašení</vt:lpstr>
      <vt:lpstr>3. Dokvašování </vt:lpstr>
      <vt:lpstr>4. Stáčení piva</vt:lpstr>
      <vt:lpstr>Snímek 11</vt:lpstr>
      <vt:lpstr>Druhy piva</vt:lpstr>
      <vt:lpstr>Jakost piva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piva</dc:title>
  <dc:creator>Pohromka</dc:creator>
  <cp:lastModifiedBy>Pohromka</cp:lastModifiedBy>
  <cp:revision>7</cp:revision>
  <dcterms:created xsi:type="dcterms:W3CDTF">2013-11-15T07:24:49Z</dcterms:created>
  <dcterms:modified xsi:type="dcterms:W3CDTF">2013-11-15T08:27:54Z</dcterms:modified>
</cp:coreProperties>
</file>