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74" r:id="rId3"/>
    <p:sldId id="273" r:id="rId4"/>
    <p:sldId id="275" r:id="rId5"/>
    <p:sldId id="270" r:id="rId6"/>
    <p:sldId id="276" r:id="rId7"/>
    <p:sldId id="277" r:id="rId8"/>
    <p:sldId id="278" r:id="rId9"/>
    <p:sldId id="281" r:id="rId10"/>
    <p:sldId id="257" r:id="rId11"/>
    <p:sldId id="260" r:id="rId12"/>
    <p:sldId id="282" r:id="rId13"/>
    <p:sldId id="283" r:id="rId14"/>
    <p:sldId id="266" r:id="rId15"/>
    <p:sldId id="284" r:id="rId16"/>
    <p:sldId id="286" r:id="rId17"/>
    <p:sldId id="267" r:id="rId18"/>
    <p:sldId id="272" r:id="rId19"/>
    <p:sldId id="269" r:id="rId20"/>
    <p:sldId id="28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D1D9-9500-4189-AA1C-85DC261E8FED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1752-3168-4767-B879-14EB1A634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1752-3168-4767-B879-14EB1A634BD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1EEA7C-96D5-4002-8712-A6E5836274A1}" type="datetimeFigureOut">
              <a:rPr lang="cs-CZ" smtClean="0"/>
              <a:pPr/>
              <a:t>6.12.2013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217A90-E20C-4A35-BBE5-64A8BB1EC1D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no-radce.cz/oblibene-odrudy-vi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14554"/>
          </a:xfrm>
        </p:spPr>
        <p:txBody>
          <a:bodyPr>
            <a:normAutofit/>
          </a:bodyPr>
          <a:lstStyle/>
          <a:p>
            <a:r>
              <a:rPr lang="cs-CZ" sz="6000" dirty="0" smtClean="0"/>
              <a:t>Vinařství  ČR</a:t>
            </a:r>
            <a:endParaRPr lang="cs-CZ" sz="6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28992" y="307181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14942" y="5715016"/>
            <a:ext cx="478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/>
                </a:solidFill>
              </a:rPr>
              <a:t>Anežka Loukotová</a:t>
            </a:r>
            <a:endParaRPr lang="cs-CZ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Dle barvy vína:</a:t>
            </a:r>
          </a:p>
          <a:p>
            <a:pPr lvl="0"/>
            <a:r>
              <a:rPr lang="cs-CZ" dirty="0" smtClean="0"/>
              <a:t>a) </a:t>
            </a:r>
            <a:r>
              <a:rPr lang="cs-CZ" b="1" dirty="0"/>
              <a:t>bílé víno</a:t>
            </a:r>
            <a:r>
              <a:rPr lang="cs-CZ" dirty="0"/>
              <a:t> - vyrobené z bílých nebo červených hroznů révy vinné, popř. i z modrých, ale bez </a:t>
            </a:r>
            <a:r>
              <a:rPr lang="cs-CZ" dirty="0" err="1"/>
              <a:t>nakvášení</a:t>
            </a:r>
            <a:r>
              <a:rPr lang="cs-CZ" dirty="0"/>
              <a:t> – tzv. </a:t>
            </a:r>
            <a:r>
              <a:rPr lang="cs-CZ" b="1" i="1" dirty="0"/>
              <a:t>klaret</a:t>
            </a:r>
            <a:endParaRPr lang="cs-CZ" dirty="0"/>
          </a:p>
          <a:p>
            <a:pPr lvl="0"/>
            <a:r>
              <a:rPr lang="cs-CZ" b="1" dirty="0" smtClean="0"/>
              <a:t>b) růžové </a:t>
            </a:r>
            <a:r>
              <a:rPr lang="cs-CZ" b="1" dirty="0"/>
              <a:t>víno</a:t>
            </a:r>
            <a:r>
              <a:rPr lang="cs-CZ" dirty="0"/>
              <a:t> - vyrobené z modrých hroznů krátkým </a:t>
            </a:r>
            <a:r>
              <a:rPr lang="cs-CZ" dirty="0" err="1"/>
              <a:t>nakvášením</a:t>
            </a:r>
            <a:r>
              <a:rPr lang="cs-CZ" dirty="0"/>
              <a:t> nebo ze směsi bílých, modrých a popř. i červených hroznů</a:t>
            </a:r>
          </a:p>
          <a:p>
            <a:pPr lvl="0"/>
            <a:r>
              <a:rPr lang="cs-CZ" b="1" dirty="0" smtClean="0"/>
              <a:t>c) červené </a:t>
            </a:r>
            <a:r>
              <a:rPr lang="cs-CZ" b="1" dirty="0"/>
              <a:t>víno</a:t>
            </a:r>
            <a:r>
              <a:rPr lang="cs-CZ" dirty="0"/>
              <a:t> - vyrobené z modrých hroznů </a:t>
            </a:r>
            <a:r>
              <a:rPr lang="cs-CZ" dirty="0" err="1"/>
              <a:t>nakvášením</a:t>
            </a:r>
            <a:r>
              <a:rPr lang="cs-CZ" dirty="0"/>
              <a:t> nebo jejich zpracováním ve speciálních kvasících tancích za působení zvýšené </a:t>
            </a:r>
            <a:r>
              <a:rPr lang="cs-CZ" dirty="0" smtClean="0"/>
              <a:t>teploty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Tichá vína</a:t>
            </a:r>
          </a:p>
          <a:p>
            <a:pPr marL="514350" indent="-514350">
              <a:buAutoNum type="arabicParenR"/>
            </a:pPr>
            <a:r>
              <a:rPr lang="cs-CZ" dirty="0" smtClean="0"/>
              <a:t>Šumivá a perlivá vína</a:t>
            </a:r>
          </a:p>
          <a:p>
            <a:pPr marL="514350" indent="-514350">
              <a:buAutoNum type="arabicParenR"/>
            </a:pPr>
            <a:r>
              <a:rPr lang="cs-CZ" dirty="0" smtClean="0"/>
              <a:t>Likérová vína</a:t>
            </a:r>
          </a:p>
          <a:p>
            <a:pPr marL="514350" indent="-514350">
              <a:buAutoNum type="arabicParenR"/>
            </a:pPr>
            <a:r>
              <a:rPr lang="cs-CZ" dirty="0" smtClean="0"/>
              <a:t>Svatomartinské víno</a:t>
            </a:r>
          </a:p>
          <a:p>
            <a:pPr marL="514350" indent="-514350">
              <a:buAutoNum type="arabicParenR"/>
            </a:pPr>
            <a:r>
              <a:rPr lang="cs-CZ" dirty="0" smtClean="0"/>
              <a:t>Burčák</a:t>
            </a:r>
            <a:endParaRPr lang="cs-CZ" dirty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None/>
            </a:pPr>
            <a:endParaRPr lang="cs-CZ" b="1" u="sng" dirty="0" smtClean="0"/>
          </a:p>
          <a:p>
            <a:pPr marL="514350" indent="-514350">
              <a:buNone/>
            </a:pPr>
            <a:r>
              <a:rPr lang="cs-CZ" b="1" u="sng" dirty="0" smtClean="0"/>
              <a:t>Podle obsahu cukru: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suché víno</a:t>
            </a:r>
            <a:r>
              <a:rPr lang="cs-CZ" dirty="0" smtClean="0"/>
              <a:t>: nejvýše 4 g zbytkového cukru / litr</a:t>
            </a:r>
            <a:br>
              <a:rPr lang="cs-CZ" dirty="0" smtClean="0"/>
            </a:br>
            <a:r>
              <a:rPr lang="cs-CZ" b="1" dirty="0" smtClean="0"/>
              <a:t>polosuché víno</a:t>
            </a:r>
            <a:r>
              <a:rPr lang="cs-CZ" dirty="0" smtClean="0"/>
              <a:t>: 4,1 – 12 g zbytkového cukru / litr</a:t>
            </a:r>
            <a:br>
              <a:rPr lang="cs-CZ" dirty="0" smtClean="0"/>
            </a:br>
            <a:r>
              <a:rPr lang="cs-CZ" b="1" dirty="0" err="1" smtClean="0"/>
              <a:t>polosladké</a:t>
            </a:r>
            <a:r>
              <a:rPr lang="cs-CZ" b="1" dirty="0" smtClean="0"/>
              <a:t> víno</a:t>
            </a:r>
            <a:r>
              <a:rPr lang="cs-CZ" dirty="0" smtClean="0"/>
              <a:t>: 12,1 – 45 g zbytkového cukru / litr</a:t>
            </a:r>
            <a:br>
              <a:rPr lang="cs-CZ" dirty="0" smtClean="0"/>
            </a:br>
            <a:r>
              <a:rPr lang="cs-CZ" b="1" dirty="0" smtClean="0"/>
              <a:t>sladké víno</a:t>
            </a:r>
            <a:r>
              <a:rPr lang="cs-CZ" dirty="0" smtClean="0"/>
              <a:t>: minimální obsah 45 g zbytkového cukru / litr</a:t>
            </a:r>
          </a:p>
        </p:txBody>
      </p:sp>
      <p:pic>
        <p:nvPicPr>
          <p:cNvPr id="12290" name="Picture 2" descr="http://www.vinokterechutna.cz/img/Uvod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6105525" cy="2867025"/>
          </a:xfrm>
          <a:prstGeom prst="rect">
            <a:avLst/>
          </a:prstGeom>
          <a:noFill/>
        </p:spPr>
      </p:pic>
      <p:pic>
        <p:nvPicPr>
          <p:cNvPr id="12292" name="Picture 4" descr="http://i.idnes.cz/05/123/cl/VENfe043_FDFL_1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857232"/>
            <a:ext cx="5000660" cy="2786083"/>
          </a:xfrm>
          <a:prstGeom prst="rect">
            <a:avLst/>
          </a:prstGeom>
          <a:noFill/>
        </p:spPr>
      </p:pic>
      <p:pic>
        <p:nvPicPr>
          <p:cNvPr id="12294" name="Picture 6" descr="http://tescoviny.cz/assets/big/2001015023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04"/>
            <a:ext cx="3643338" cy="3143272"/>
          </a:xfrm>
          <a:prstGeom prst="rect">
            <a:avLst/>
          </a:prstGeom>
          <a:noFill/>
        </p:spPr>
      </p:pic>
      <p:pic>
        <p:nvPicPr>
          <p:cNvPr id="12296" name="Picture 8" descr="http://www.ceskevylety.cz/kalendar-akci/svatomartinske-vi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857232"/>
            <a:ext cx="4714908" cy="2867025"/>
          </a:xfrm>
          <a:prstGeom prst="rect">
            <a:avLst/>
          </a:prstGeom>
          <a:noFill/>
        </p:spPr>
      </p:pic>
      <p:pic>
        <p:nvPicPr>
          <p:cNvPr id="12298" name="Picture 10" descr="http://vinarstvi-prochazka.cz/images/akt_158_burc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642918"/>
            <a:ext cx="5500726" cy="357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Odrůdy vína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Původní volně rostoucí réva lesní (</a:t>
            </a:r>
            <a:r>
              <a:rPr lang="cs-CZ" i="1" dirty="0" err="1" smtClean="0"/>
              <a:t>Vitis</a:t>
            </a:r>
            <a:r>
              <a:rPr lang="cs-CZ" i="1" dirty="0" smtClean="0"/>
              <a:t> </a:t>
            </a:r>
            <a:r>
              <a:rPr lang="cs-CZ" i="1" dirty="0" err="1" smtClean="0"/>
              <a:t>vinifera</a:t>
            </a:r>
            <a:r>
              <a:rPr lang="cs-CZ" dirty="0" smtClean="0"/>
              <a:t> </a:t>
            </a:r>
            <a:r>
              <a:rPr lang="cs-CZ" dirty="0" err="1" smtClean="0"/>
              <a:t>subsp</a:t>
            </a:r>
            <a:r>
              <a:rPr lang="cs-CZ" dirty="0" smtClean="0"/>
              <a:t>. </a:t>
            </a:r>
            <a:r>
              <a:rPr lang="cs-CZ" i="1" dirty="0" err="1" smtClean="0"/>
              <a:t>sylvestris</a:t>
            </a:r>
            <a:r>
              <a:rPr lang="cs-CZ" dirty="0" smtClean="0"/>
              <a:t>) vykazuje velkou </a:t>
            </a:r>
            <a:r>
              <a:rPr lang="cs-CZ" dirty="0" err="1" smtClean="0"/>
              <a:t>heterozygotnost</a:t>
            </a:r>
            <a:r>
              <a:rPr lang="cs-CZ" dirty="0" smtClean="0"/>
              <a:t> </a:t>
            </a:r>
            <a:r>
              <a:rPr lang="cs-CZ" dirty="0" smtClean="0">
                <a:latin typeface="Lucida Sans Unicode"/>
                <a:cs typeface="Lucida Sans Unicode"/>
              </a:rPr>
              <a:t>→</a:t>
            </a:r>
            <a:r>
              <a:rPr lang="cs-CZ" dirty="0" smtClean="0"/>
              <a:t> vznik tisíce kulturních odrůd révy vinné</a:t>
            </a:r>
          </a:p>
          <a:p>
            <a:r>
              <a:rPr lang="cs-CZ" dirty="0" err="1" smtClean="0"/>
              <a:t>Nejvýznamější</a:t>
            </a:r>
            <a:r>
              <a:rPr lang="cs-CZ" dirty="0" smtClean="0"/>
              <a:t> v ČR: </a:t>
            </a:r>
            <a:r>
              <a:rPr lang="cs-CZ" dirty="0" err="1" smtClean="0"/>
              <a:t>Aurelius</a:t>
            </a:r>
            <a:r>
              <a:rPr lang="cs-CZ" dirty="0" smtClean="0"/>
              <a:t>, </a:t>
            </a:r>
            <a:r>
              <a:rPr lang="cs-CZ" dirty="0" err="1" smtClean="0"/>
              <a:t>Chardonnay</a:t>
            </a:r>
            <a:r>
              <a:rPr lang="cs-CZ" dirty="0" smtClean="0"/>
              <a:t>, Muškát </a:t>
            </a:r>
            <a:r>
              <a:rPr lang="cs-CZ" dirty="0" err="1" smtClean="0"/>
              <a:t>Othonel</a:t>
            </a:r>
            <a:r>
              <a:rPr lang="cs-CZ" dirty="0" smtClean="0"/>
              <a:t>, </a:t>
            </a:r>
            <a:r>
              <a:rPr lang="cs-CZ" dirty="0" err="1" smtClean="0"/>
              <a:t>Müller</a:t>
            </a:r>
            <a:r>
              <a:rPr lang="cs-CZ" dirty="0" smtClean="0"/>
              <a:t> </a:t>
            </a:r>
            <a:r>
              <a:rPr lang="cs-CZ" dirty="0" err="1" smtClean="0"/>
              <a:t>Thurgau</a:t>
            </a:r>
            <a:r>
              <a:rPr lang="cs-CZ" dirty="0" smtClean="0"/>
              <a:t>, </a:t>
            </a:r>
            <a:r>
              <a:rPr lang="cs-CZ" dirty="0" err="1" smtClean="0"/>
              <a:t>Neuburské</a:t>
            </a:r>
            <a:r>
              <a:rPr lang="cs-CZ" dirty="0" smtClean="0"/>
              <a:t>, Pálava, Rulandské bílé, Rulandské šedé, Ryzlink rýnský, Ryzlink vlašský, </a:t>
            </a:r>
            <a:r>
              <a:rPr lang="cs-CZ" dirty="0" err="1" smtClean="0"/>
              <a:t>Sauvignon</a:t>
            </a:r>
            <a:r>
              <a:rPr lang="cs-CZ" dirty="0" smtClean="0"/>
              <a:t>, Sylvánské zelené, Tramín červený, Veltlínské zelené</a:t>
            </a:r>
          </a:p>
          <a:p>
            <a:r>
              <a:rPr lang="cs-CZ" dirty="0" smtClean="0">
                <a:hlinkClick r:id="rId2"/>
              </a:rPr>
              <a:t>http://vino-</a:t>
            </a:r>
            <a:r>
              <a:rPr lang="cs-CZ" dirty="0" err="1" smtClean="0">
                <a:hlinkClick r:id="rId2"/>
              </a:rPr>
              <a:t>radce.cz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oblibene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odrudy</a:t>
            </a:r>
            <a:r>
              <a:rPr lang="cs-CZ" dirty="0" smtClean="0">
                <a:hlinkClick r:id="rId2"/>
              </a:rPr>
              <a:t>-vin/</a:t>
            </a:r>
            <a:r>
              <a:rPr lang="cs-CZ" dirty="0" smtClean="0"/>
              <a:t> a popsat ochutnávající vzorek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vinařské termíny…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"</a:t>
            </a:r>
            <a:r>
              <a:rPr lang="cs-CZ" b="1" dirty="0" err="1" smtClean="0"/>
              <a:t>barrique</a:t>
            </a:r>
            <a:r>
              <a:rPr lang="cs-CZ" b="1" dirty="0" smtClean="0"/>
              <a:t>„</a:t>
            </a:r>
          </a:p>
          <a:p>
            <a:r>
              <a:rPr lang="cs-CZ" b="1" dirty="0" smtClean="0"/>
              <a:t>"zrálo v sudu„</a:t>
            </a:r>
            <a:endParaRPr lang="cs-CZ" dirty="0" smtClean="0"/>
          </a:p>
          <a:p>
            <a:r>
              <a:rPr lang="cs-CZ" b="1" dirty="0" smtClean="0"/>
              <a:t>"</a:t>
            </a:r>
            <a:r>
              <a:rPr lang="cs-CZ" b="1" dirty="0" err="1" smtClean="0"/>
              <a:t>claret</a:t>
            </a:r>
            <a:r>
              <a:rPr lang="cs-CZ" b="1" dirty="0" smtClean="0"/>
              <a:t>„</a:t>
            </a:r>
          </a:p>
          <a:p>
            <a:r>
              <a:rPr lang="cs-CZ" b="1" dirty="0" smtClean="0"/>
              <a:t>"růžák"</a:t>
            </a:r>
            <a:r>
              <a:rPr lang="cs-CZ" dirty="0" smtClean="0"/>
              <a:t> </a:t>
            </a:r>
          </a:p>
          <a:p>
            <a:r>
              <a:rPr lang="cs-CZ" b="1" dirty="0" smtClean="0"/>
              <a:t>"archivní víno"</a:t>
            </a:r>
            <a:endParaRPr lang="cs-CZ" dirty="0" smtClean="0"/>
          </a:p>
          <a:p>
            <a:r>
              <a:rPr lang="cs-CZ" b="1" dirty="0" smtClean="0"/>
              <a:t>"mladé víno„</a:t>
            </a:r>
            <a:endParaRPr lang="cs-CZ" dirty="0" smtClean="0"/>
          </a:p>
          <a:p>
            <a:r>
              <a:rPr lang="cs-CZ" b="1" dirty="0" smtClean="0"/>
              <a:t>"panenské víno„</a:t>
            </a:r>
            <a:endParaRPr lang="cs-CZ" dirty="0" smtClean="0"/>
          </a:p>
          <a:p>
            <a:r>
              <a:rPr lang="cs-CZ" b="1" dirty="0" smtClean="0"/>
              <a:t>"</a:t>
            </a:r>
            <a:r>
              <a:rPr lang="cs-CZ" b="1" dirty="0" err="1" smtClean="0"/>
              <a:t>botrytický</a:t>
            </a:r>
            <a:r>
              <a:rPr lang="cs-CZ" b="1" dirty="0" smtClean="0"/>
              <a:t> sběr„</a:t>
            </a:r>
            <a:endParaRPr lang="cs-CZ" dirty="0" smtClean="0"/>
          </a:p>
          <a:p>
            <a:r>
              <a:rPr lang="cs-CZ" b="1" dirty="0" smtClean="0"/>
              <a:t>"zrálo na kvasnicích"</a:t>
            </a:r>
            <a:r>
              <a:rPr lang="cs-CZ" dirty="0" smtClean="0"/>
              <a:t> </a:t>
            </a:r>
          </a:p>
          <a:p>
            <a:r>
              <a:rPr lang="cs-CZ" b="1" dirty="0" smtClean="0"/>
              <a:t>"rezerva"</a:t>
            </a:r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vína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Surovina: </a:t>
            </a:r>
            <a:r>
              <a:rPr lang="cs-CZ" dirty="0" smtClean="0"/>
              <a:t>čerstvé vinné hrozny (konec srpna- konec listopadu)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1) odzrnění- </a:t>
            </a:r>
            <a:r>
              <a:rPr lang="cs-CZ" dirty="0" smtClean="0"/>
              <a:t>oddělení třapiny od dužiny</a:t>
            </a:r>
          </a:p>
          <a:p>
            <a:pPr>
              <a:buNone/>
            </a:pPr>
            <a:r>
              <a:rPr lang="cs-CZ" dirty="0" smtClean="0"/>
              <a:t>		- </a:t>
            </a:r>
            <a:r>
              <a:rPr lang="cs-CZ" u="sng" dirty="0" smtClean="0"/>
              <a:t>rmut</a:t>
            </a:r>
            <a:r>
              <a:rPr lang="cs-CZ" dirty="0" smtClean="0"/>
              <a:t>= oddělené </a:t>
            </a:r>
            <a:r>
              <a:rPr lang="cs-CZ" dirty="0" smtClean="0"/>
              <a:t>bobule</a:t>
            </a:r>
            <a:endParaRPr lang="cs-CZ" dirty="0" smtClean="0"/>
          </a:p>
          <a:p>
            <a:r>
              <a:rPr lang="cs-CZ" u="sng" dirty="0" smtClean="0"/>
              <a:t>bílé víno- </a:t>
            </a:r>
            <a:r>
              <a:rPr lang="cs-CZ" dirty="0" smtClean="0"/>
              <a:t>rmut se v krátké době lisuje (3-6 hod)</a:t>
            </a:r>
          </a:p>
          <a:p>
            <a:r>
              <a:rPr lang="cs-CZ" u="sng" dirty="0" smtClean="0"/>
              <a:t>červené víno</a:t>
            </a:r>
            <a:r>
              <a:rPr lang="cs-CZ" dirty="0" smtClean="0"/>
              <a:t>- rmut lisuje až poté, co prokvasí spolu se slupkami (barviva)</a:t>
            </a:r>
            <a:endParaRPr lang="cs-CZ" u="sng" dirty="0" smtClean="0"/>
          </a:p>
          <a:p>
            <a:r>
              <a:rPr lang="cs-CZ" u="sng" dirty="0" smtClean="0"/>
              <a:t>růžové víno-</a:t>
            </a:r>
            <a:r>
              <a:rPr lang="cs-CZ" dirty="0" smtClean="0"/>
              <a:t> rmut z modrých hroznů se nechá několik hodin naležet kvůli částečnému uvolnění barviva ze slupek </a:t>
            </a:r>
            <a:r>
              <a:rPr lang="cs-CZ" dirty="0" smtClean="0">
                <a:latin typeface="Lucida Sans Unicode"/>
                <a:cs typeface="Lucida Sans Unicode"/>
              </a:rPr>
              <a:t>→ vylisování</a:t>
            </a:r>
            <a:endParaRPr lang="cs-CZ" u="sng" dirty="0" smtClean="0"/>
          </a:p>
          <a:p>
            <a:endParaRPr lang="cs-CZ" dirty="0" smtClean="0"/>
          </a:p>
        </p:txBody>
      </p:sp>
      <p:pic>
        <p:nvPicPr>
          <p:cNvPr id="5124" name="Picture 4" descr="http://projektysipvz.gytool.cz/ProjektySIPVZ/Obrazky/Chemie/VyrobaVin/nakvaseni_rmutu_ve_drevene_k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5943974" cy="4455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vína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2) Lisování</a:t>
            </a:r>
            <a:r>
              <a:rPr lang="cs-CZ" dirty="0" smtClean="0"/>
              <a:t>- oddělení moštu a vylisované slupky </a:t>
            </a:r>
            <a:r>
              <a:rPr lang="cs-CZ" dirty="0" smtClean="0">
                <a:solidFill>
                  <a:schemeClr val="accent1"/>
                </a:solidFill>
              </a:rPr>
              <a:t>(„matolina“)</a:t>
            </a:r>
          </a:p>
          <a:p>
            <a:pPr>
              <a:buNone/>
            </a:pPr>
            <a:r>
              <a:rPr lang="cs-CZ" dirty="0" smtClean="0">
                <a:latin typeface="Lucida Sans Unicode"/>
                <a:cs typeface="Lucida Sans Unicode"/>
              </a:rPr>
              <a:t>→ </a:t>
            </a:r>
            <a:r>
              <a:rPr lang="cs-CZ" dirty="0" smtClean="0"/>
              <a:t>odkalení moštu</a:t>
            </a:r>
          </a:p>
          <a:p>
            <a:pPr>
              <a:buNone/>
            </a:pPr>
            <a:r>
              <a:rPr lang="cs-CZ" dirty="0" smtClean="0">
                <a:latin typeface="Lucida Sans Unicode"/>
                <a:cs typeface="Lucida Sans Unicode"/>
              </a:rPr>
              <a:t>→ </a:t>
            </a:r>
            <a:r>
              <a:rPr lang="cs-CZ" dirty="0" smtClean="0">
                <a:latin typeface="+mj-lt"/>
                <a:cs typeface="Lucida Sans Unicode"/>
              </a:rPr>
              <a:t>možné zvýšení cukernatosti (x červené vína)</a:t>
            </a:r>
          </a:p>
          <a:p>
            <a:r>
              <a:rPr lang="cs-CZ" b="1" dirty="0" smtClean="0">
                <a:latin typeface="+mj-lt"/>
                <a:cs typeface="Lucida Sans Unicode"/>
              </a:rPr>
              <a:t>3) Kvašení- </a:t>
            </a:r>
            <a:r>
              <a:rPr lang="cs-CZ" dirty="0" smtClean="0"/>
              <a:t>u bílých vín kvasí mošt (po vylisování); u červených vín rmut (tedy mošt spolu se slupkami – lisuje se až po prokvašení rmutu)</a:t>
            </a:r>
            <a:endParaRPr lang="cs-CZ" dirty="0" smtClean="0">
              <a:latin typeface="+mj-lt"/>
              <a:cs typeface="Lucida Sans Unicode"/>
            </a:endParaRPr>
          </a:p>
          <a:p>
            <a:r>
              <a:rPr lang="cs-CZ" dirty="0" smtClean="0"/>
              <a:t>Proces přeměny cukru na alkohol za vzniku kysličníku uhličitého a tepla</a:t>
            </a:r>
          </a:p>
          <a:p>
            <a:r>
              <a:rPr lang="cs-CZ" b="1" dirty="0" smtClean="0">
                <a:latin typeface="+mj-lt"/>
                <a:cs typeface="Lucida Sans Unicode"/>
              </a:rPr>
              <a:t>4) Školení vína</a:t>
            </a:r>
          </a:p>
          <a:p>
            <a:r>
              <a:rPr lang="cs-CZ" dirty="0" smtClean="0"/>
              <a:t>proces manipulace vína od dokvašení k </a:t>
            </a:r>
            <a:r>
              <a:rPr lang="cs-CZ" dirty="0" err="1" smtClean="0"/>
              <a:t>láhvování</a:t>
            </a:r>
            <a:r>
              <a:rPr lang="cs-CZ" dirty="0" smtClean="0"/>
              <a:t>: stáčení, ), přídavek oxidu siřičitého k zabránění oxidace, čiření (odstranění bílkovin a dalších nežádoucích látek) a filtrace!</a:t>
            </a:r>
          </a:p>
          <a:p>
            <a:r>
              <a:rPr lang="cs-CZ" dirty="0" smtClean="0"/>
              <a:t>velký vliv na charakter vína </a:t>
            </a:r>
          </a:p>
          <a:p>
            <a:pPr>
              <a:buNone/>
            </a:pPr>
            <a:endParaRPr lang="cs-CZ" b="1" dirty="0" smtClean="0">
              <a:latin typeface="+mj-lt"/>
              <a:cs typeface="Lucida Sans Unicode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4818" name="Picture 2" descr="http://i.lidovky.cz/10/023/lngal/GLU3167b7_vin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5152" cy="3357562"/>
          </a:xfrm>
          <a:prstGeom prst="rect">
            <a:avLst/>
          </a:prstGeom>
          <a:noFill/>
          <a:ln w="133350">
            <a:solidFill>
              <a:schemeClr val="accent1">
                <a:alpha val="0"/>
              </a:schemeClr>
            </a:solidFill>
          </a:ln>
        </p:spPr>
      </p:pic>
      <p:sp>
        <p:nvSpPr>
          <p:cNvPr id="34820" name="AutoShape 4" descr="data:image/jpeg;base64,/9j/4AAQSkZJRgABAQAAAQABAAD/2wCEAAkGBhQSERUUExQWFRUWFxsXGBgYGBodGRgcGBodGBkYGx4cHCYgGRsjHyAYIC8gIygpLiwtGh8xNTAsNSYrLCkBCQoKBQUFDQUFDSkYEhgpKSkpKSkpKSkpKSkpKSkpKSkpKSkpKSkpKSkpKSkpKSkpKSkpKSkpKSkpKSkpKSkpKf/AABEIAQUAwQMBIgACEQEDEQH/xAAbAAACAwEBAQAAAAAAAAAAAAAEBQADBgECB//EAEoQAAICAAQFAgMEBgYHBwQDAAECAxEABBIhBRMiMUEGUSMyYRRCcYEkM1JikaFDcnOxssEVNGOCktHwBzVTVKPh8WSis9IWJUT/xAAUAQEAAAAAAAAAAAAAAAAAAAAA/8QAFBEBAAAAAAAAAAAAAAAAAAAAAP/aAAwDAQACEQMRAD8A+w5zMFEZgpcgWFXux8AeP44QR+o822w4fICf2pQPe/uVtXv5GNKTWPF/wwCWPiecO/2RF/rZkdq3ukO9+MevtmdP/wDny4PsZ2/yh/6vDiv+v54mATmfPab0ZXV7cyWv46O+BYOO5l+YVXLfCd0e5ZAFKeTcfYn6+/scaNe4xhODRxrAmZzLbc13UsRoUamlWlApvv7tZVu1DAOuH8ZzMzOoTLgoFJJeUbOCVNGOxdHv9PfDAfaSO+XU/QSN/wDrhT6enL57NsVZC0cB0tVgU+mx4JFGvrR3GNNWAUZ7OTwhWYxMDIiUEcEa2otZc9hZqvGLV9RwHs5OwO0cp2b5SKTcHx74p9SyaViY0KzERs9hV7nfsP8A3xI1pdJsaVYaQdwv34xXcoaKkDsVqt8Be/qKEGiZL2/oZvJCj+j9yB+JwFPxWeWTTlApUdLmWKVQjd+5ZSxrT0BPItsdzURNszagBRUEb7WQn9oh1AeHRSPvYJ9PmzMbBvMHqHZhoi3/AD717YDnpXir5jL6306hJJGdIIB0NpBokkEjxeGxOM1/2dx1kEP7UkrfxkI/yONMFwHQMTHDjowEBxwnHccK4CH6Yik46MTATEvErHCMB3HCcQDHcBy8TExMALxVwIntGkFUUS9TBuk1RB7E9jjJQJw8MDFJNlWJIWjKgPggB1KEeK+mNRx+RVy0rPqCKhZippgALJX94dxhRC4qSNgG5nzLZVTI4tHU/cSYbgg0sg73eAp+3zF1jyubGZYqGJaOMoq2ep3jK0W7AC709h3w74DnHly8ckhUuwJOkUvzEChZ8VhdwMDnSHSL5UWpqClyHlBLAdmoUQezAjwMW+ilrIQA/sHv/XbAO8YTgMQniM0h2V3RdfyJGNNAdlCs1hiKtWYX0jG8U7j8R/fjCcCyKGCOR3ZkV5CqkARp1ku2/eQHU4Y/dQqPNg09PZ5ZM7migOnlQbnzWvSfwYUQdr74064zfCs4hzecm1AJWX6iQFI5bNqs9hv59hhj/pVpNoIy4P8ASP0xfQi+uQf1Vo/tecBT6mUkQaV1H7QnTdAgI+oHwbWxR2vvisPSqUY7AFWN/KNlLedUZOlgd9BN/QmTgZkIM00rMDY5bGJVNV0hertfdidzR3xcvCiK0yvsb6gj3fiyurffe7+uADEQIAB03YK+VCmxR8mNzY/db6A49enIdEc39vL4NA7agL30BgwH0rAMsk6zfBEMxFAhWZNBXcFiQyqdOpK1Cww2obX+lcxryjuA1tJmDTG2/WtQJ9xVYCegAP8AR8Fb2HP/AKj40OEHoP8A7uy3jo/vZjh8BgO46BjmPXjASsecTEwEvExBjunAdbHnHpseQMBMdOJpxNOA5eJjtYmAB42pOXk0ycohSQ57KV6rb3XbceReEOTICUyUEWtBNnkhqkisd2gbdSL6SlbucOvULlcrMygMVjc6W7NSklT9CLH54z+Rn2Vo28ppLdqYaIS3vdHLOe9qh8DAMeFR1nJgwtjDFqajpfrkCuPHUKuvN49ehY9OQhB7jWP4SuKxTwZyM0Y99Ay4KXV0JSBH+MZ1Id+2nfvhPwTieaOXSOJQgtxzXp2Lcx+kINlOoqtt2LLtveA2uaziRrqkdUWwLZgovx3I3+mPnHAoUXLhp3tBI3KQts2l3JGirdyVar1UZARRxr+DcLj5hd7lnSviSEsdLAmN0vpQEd9AG6sO2GqwRRAtpSMKDbUqhR3Nnahdn8d8Ap4NwXVLLmJohcjIYxJu4CRhNTL8quauu4urGH7DCVvUJkNZSIzf7QnRAP8AfO7/AO4D+IwLnssvT9uzBct8sCWqN9BGtyzV9SR9MAfNx5TawKcww2PLI0Kf35CdC/gCW/dwLxA6U1ZyalO4hj1BTQsg0ObNtuR0rXdaxZNJNymKKMtFGjEWoL0oJ2QHRGNvOo+6jFKZUcqJwGLuiuWu3ZtKtYZt9Y8L2YalqsB5XNSOVjjrKxCwQAvMFDsCLjiNaWoaiVsg4s4CgiyUgAYBHzOxILCpZO5Hc/XHI11AFT8uxC+V30hfIrqZPwZDXbEy895Gd1oi82wI7EcyWj/8YC/0UlcPyo/2K/z3w7OFHpVCMjlge/JT/CK/yxbw/j8U0hjQtqrUupGUOoq3QkAOlkCx74BkMAZ3i6o/KWmlrVpugi/tuaOldjWxJo0DWCsxIFUk9gCT+Qs/yvGP4BnZHi1rG8ry1JI4ACNzArNHbsB0KDGKsD6Emg08eVmNF5a/djVdP8XDMfx2/AY8Pw2ZbKZlyfAkWNlutr0ojV+DYAbN5oaagckWDbw0w0KQb5u1uK7HYsfAstvUMa7SiSLereNgv4611JX11YCjLeomSZYMzFynb5JAbhkP7Kk0QT+y3/I4eg4yvqjORT5KYWrbSFGVgRcWplcEeekjbGj4eG5Sa71aF1X3vSNV/W7wF4x0DHAMewMB5rErHSMeawHcTExMBTNEGUqwtWBBHuDsf5HGF9J5cLAkTr03NEws2HQ9aX++gVwfDRH3xq/UwP2Servlt279v5YzskPLzU8TMF1yc9GHYB3AViK2eOYC/BWVvAwB/Cpv04o1cxYXVu24EkZEm3/iKysfAYOPGM9keIiGP4jaU+IweyDqGYnXYe4QMR51CIbmsaPhjA5uN9IBOXkUjyuiZAYz76CSv5fXGV4QkEaCadgWZ5NLN1aQ0zEBFF76opdl7mTyTgGmW4xM5WSBFjARkZ5QQOp47VUB1Ny3YkFgoptu+zLMx5eKQDMyNmsxsRGV1Hc0CkC9KLfZm/4sDcO4fmswvWPs0blWJIBnb4catQIIiBZNVm2+gwDksgxedIqjH2iQc028jNaIACewBaLqaza6huuAaQ8YlzGYSEkQRvC0w0ENIVBCgaiNKWDfSCQKpr7P+H8KihvQvU3zO1s7fVnNs35nGU9PRqOIEKSzDLOzM27EvOCCSfOjQNgB3AAxtqwAHqAj7JmCdxyZP8DYr4PAJMnAGJowxbjuCEUhgfBB7Hxj36mP6Hmf7CT/AAHHfTo/RMv4+DHt/uLgF6alJYinQhWAUhXLU3T4Cydxv0yGvLWJlp74ZmGH/wBYRt45kpG3j8MP+LRO0TBQH90P317MgNimIsA+DWM3wn/uiZrZrTNMC1hmBaXdrGzHudsA99L19iyx8cmP+SgYTcIeo8mTYMUsuTb8BrUflqiir64celodORy4/wBin81v/PCWU6Ezg/8ACz0Uw/B2hkP974Bj6rYvA0KfPIO226Ky6wfbUDoHey4HuQM3F2KJJIwihaNZKiPxI1NC5Cw2Ue6Ltv4F4I4rf2yJVOi4ntiaVgrLSiiLKk38y7MO/YLMvkZSs8fOAjT4SgFgV5oDhiFPLe+YAO9Batt8A8zGSVa6swXINVLMSa7mg+kC6F0Nzjw0ksYjMT8xXfSRJsRYY/OoDBtQC9QO5o+45muBQzvC5JPIsAK1hgRWl6/I++2D8zkQ0ZS2Ham1EsCpDKwLXZBAO9jb2wGZOWgzja0RkmoWhShqsj4gBqStTHUpNDUQeqsO/SeZMmUiZn5jUyl/2tLFQT9aAv64A4bCJE0yKrmJmgkAojUnZxdt1Lp28mu/zYpizU0NzVIY1HVGEoMpHQ8SiwjKAdQ1i6NhbXAa3TjuKMjn0mjWSNg6MLBHY/8Av9PGL8BMQjExMBzTjuJiYBV6lB+yT6e/Lar7XW1+/wCGMrn8gYc5ESwlcwyyZi+86syK6KPCqmpkUf8Ah13JONZ6iF5WbevhtuO427j64y2T4eEkmYyPrWVgZnYksi6aPsDG4QnYDSze5AA3haEZ9TqDDky7+7B8uC5PtInJb8dR84o/7PeGxmETlQ0mt1VzZZQHbZT2UG7OkCySfIAJ4WB9tjoURBKpHVQAkiGgGq6H1r/VEZ7Db3/2epWSA/2so8+HI8/hgNIcYXJiQSTxxKpBnzB6mKqhLlY2sAliTzLUb9CHat92NsfP8lxV2knjji1Hnz2zkqi3K7VYBZrjBNDtpb3FgT6VywXPuxfW75bW57btNYAHZAV0nRexJ98bkDGJ9LZNos/KGYO7QlmbSQL5umlG9IAoIB33xt8An9XS6cjmTV/BcV/WGn/PBXBP9Wg/so/8C4W+vGI4fmK7lAP4uo/j7YvTiYQR6SphEYsj9kAfEU31IvysKsWD22IOaxkcnJXCZ97pc2D/AMcv/P8AnjWo3/P/AKrGU5ZXhOZ96zft5klGAe8A/wBVy/8AYx//AI1xneOREHiQv5srHMPxRZFP07ovt3xpeEL+jwj/AGUf+AYzXBZ0m1iWRznJoXjZXQpoVbtEGkKRZ1XZJwGhzuWaWNXibS460J3VgwBKON7VhXbcGiO2E3FS8BaR1VlmXllXOqNHG8Jc0qrF3Umv2dyd8OvT82rKZdveGM//AGDA/GuLwKGhkBkLKdUSKXYrW9qO21nerra6NB54bFmAQCuXjUNTKisCwsjUu9CxpIu/vDDN8yq6tRACrqYkgBQexPsO+522xmuD5JwsatNKkUlmJFkVtI+YRNIFLXpH3WrZhZoFiIYIlZ4svHrIYtJJIWaNG2+ZmJ5jgD5R2rcp5CpuJlJ3kCl4mQyeFlRBQ5hDEXEaYhW6rsqDdCS8XygNMyiQjcSxSqxFbdOkWT7gDbbBeU4esu1loy2qR2G+Ycdvb4YIH0NADa7fgYBB6H4e8OV610F5Hk0VWkO1qKO67b6T2uvGNDWOAY9YDziVjpOJqwErExNWOYBT6lP6JNuB0Gie3/R7fnhDkrOazkYphztQU/dkKDY/uSoHX6FW/aGHvqo1lJT7Af4lwinr7VmTpIKyHqFEunLhMgUb/EjYJKoPfcDucARwiZftqoLPwGez33eOPf8AepFVv3kbF/oZP0Vv7ef/APK2LMhKr5iMgKJFjlV9PY6jE4Yfut84/H3Bx69Gj9Hav/MZg/8ArPgHYG4x809OyOzfCFgu7yGQ/DDs7hQNiW1BY1OkgBQ977jV8czDTSfZowxVQHnKNpIB3jjDfdLEajW+kfXCb05LrghRTaqGVna13LkituojyTQ3b64C/wBMZeRM/KJCr/oyEMoOnSzlh33JvWSdr70LrGzx8/iyEsObmVZpB8OMsy2AWIND9TLpAUHzZs/gLhxHNrIFWeRtBQyhghGl5FjUWcvGyu1k/gpN7iwe+uIryE+17Lt706mvxPa8dzGmxIlaSS5JH6pzalyNtvuuu1bHvZx31sx+xTbWegVdE3IgoHwfY48QZ3cyeDZdaNkDpL14dD0SL7AHwAQv4dmeVSMNK2FG98tj2jvyh+43+7saBW541wrN3Q/1ofTeaQYIXL7BAoOxABOpCGtuW228LAWjb6SK+hWy/wDdGaADCmzCUxtv17AWSTZ37kn8cBrsh+qj/qL/AIRhdx5wsuUkJoLOVJNVTxSDz9dOGsKaVA9gB/AVhDnXGZzJi+aHLrqkG2kykgopvY6FBajtbKT2wAkPE6yyQZdgXXpZh1cuMFtUgrZmoDSL3LLtivgeWHJ0+Eke7O9CRuWWPcmqInU9xvenf1PxUGSJOajkyhF05gMSCjKGZQi77g0p7hfIGPHpjMdHuVmlHSweiZHY0dIomwdB2YC13FYC7M5J3nMEMhh0Ksx6FZb1kKShrQxZSxKmm323Ns8r6c0gLJI0ka9o6AU+dT+ZGJ3NmiSTpwPwTMhszmnahpEMdg2tAPId/wAXPeqFCsP530qTRNeALJ/AeTgJq/5Y8wTq4JUggMVNe6kqw/EEEfljNcS4gN2jPNCtzhTDXGyC2VlJBVHXWu9aS1eekfhvEN2eJ20c6W9A1c2pCWIQ2JAfDRNqFgaSBgNniY4rY7gJiYmJgOViY7iYBL6uv7FPRptB0n69h/OsZvK5Ex6mV5BI1ys8nUQydDP2r4T2GqtUcp70K0nq4foWY8DlsD+B2NexrthewZdwQ0gYDUSOpwtRMfAE0dIT4bTXbAV8EAOZQ6QCqTJ+ADxloz7hH1aT+w6HscVcN4q0GUIUBppMzOkKftMZXYE+yqOpj4AwZwgp9oCqAKVmHhijCNU1DuSmlovpyxeM7wvMTc2d05StG8qR8wFlUM7SSMKYVbNFqYg0pB7KRgNjwbg/Ii0ltcj20r1vI7fMx/uA9gMIMp6VzSxiPXlwoUKdpCXru5Niiwq6/DBCcXzVoOZl+vbqhkXS16dJ+Kd9WpD7NpH3wcXNx3NqAeXl3sXs0i+SpG6miraVYH5dQJ2wHqDIGCOefOtHIW0s1JYqNdIADCyxN/mRgbM8PaPIOzrpllkikdR2UmaPTGK8IKXb2J849RcW+0W0yqkWXYO2li2uQC1jIKg6kJFr5fQPcYJ4hxZZ4GFNEyyQllkFMFOYUK1C9m0sPoQQdwcBZ62VTlJAxABaMWxobyp3/K/4HtgGbLmGz1qqtYo26FR4/b0r73zI+k9SjVVxvigzD6ebHDDG4bVIpLSOnUAFYAcsHYnu24Hvin/SMZX5k2Qkqsg+VT1Rhu9qeuJ9v2bHcgwh+GQy0qg/KGtI2ceD/wCXkNEH7rUfcKLZbh2YsFS2YlGlu41ZitJo1fjY4HyedTZUljY9o21LolEnUY2skhJfbvHIO1FQ3rK5qM8OKoauYlULqWUHMjTdtvQ832GAa+oONyLJyYhVVrk/YB3IQV+s07gnbqHc7YAy2blyWXkQRB9Jk0td228nxj/UptQ79tjVkcazi5aZpuUJo5il6WW0dOnUbNaStG/BUWRYwDnONc+0jCsRG2mOJtdaoyhkmcClCqSAgLFifwAC9ophLGZJWlUwc0ghQFIYK5VVApVVxtuSuoEmxingk4X7RqdiqSEsWIYi0UmmA61LB9mFNWxDbE2GRjHkGUqGkgaOzddUSyXtvY5YNWLoixgfM8P5E8cQAYSZcR3p3Yw2GBUdLKyvZXb5ek3pBArpCZ/qJ+UnV4BiG3YEb6hvZ23JJvGkfMLqCEjUQWrzQIBP4AkfxxkXkLQ5kliScnCxLWG6TKTqBAIPYdu97Cqxo3X9JY1emIAC9jrdrH/2jAK+LZBJAyyxhhR2fTJVnuupWIB8dt/wwk9PQgGTLtLTXrGsaSdVqLjYlWBKXWxtiVIBBOhnkGrlLSMB+rv7vjpRztYO+jxjJfbZBnajiia4SroVaiGe9Jj0KxcaTYCsaN0RVB9FySFUUGrAAOkEDbbYEkgficL+IcdEeagy+45uo2VtTpVukHUCGuj8p29sA8P4yQTHFHlge+gTlGBPe0aEEfXAfq7m/okrKiyJmowArM2z2CL0r4G4rAbEHExBiYCYmJiYBJ6xk05HMHtUZO3f8vr4/PCbJgINJbUsS6S1/PlpOqGa66jGdifFOfIt36tW8nMBXydyLANgi/zwnylqiFVoxhiIq3Md6cxlvroaivuAgHkkLuFxt9u1Mf6KVCKrrWVCxHsGDJIB++fyVcM12x23klKsTYrmsBq/qM2hh+xN7rg7Jzac9Egtl5LaSD3QleXKb7gKBGTd3WF/DI/mqh8eUm6Kt8RlGr2FMI2B+7IjfcGA8vAJYyzmUFiVigVtJbQzRNGWG5lULTNdAKhOrSTj1wfjX2iPVa61YK11Ws2scrAf0cwuNx2sgj3xTxjLT3y8uC2oNp1nS686PQTbbaiFdd9w9k/rFx74F6f5KknS7ybN+wQ4IWO6sRuNSG70yIu1VgC+GhmXNGPU+jNQy6DWohBGXjI/aXSR9WQd7N9zEXMy2Zlj+XktVXuwnkmIqrsWNvBJHcHDD0mG5uZ1EsDySrHuy8sqGb9/amH7QOC8032p2gjJESGppF+8wN8lfr+23gGhuSQAWenzGt2XMOqhZnChIiBypBGq7pZFb97vz4xJ58wCymVW0lyC8Sn9WYqJAI3tybHti91BRz55OYP/AByk4uz0Y1OPcyfzMQ/vrAKHzU6qxP2diL2MB3OqZb2kFWIrv976Y9HmlyOTk23C2YSLtjHfznYaQd/G22C8wAWf/wCCerNbV+ffzivMZcTMyuwWBRqnOwDfeEZPjuWYittI++aADIQRPG0k2TypjLBIeXEA87XpUqG7K1bWe1t23w29D5cGF5goTnSE8tQAiCMmIBa77LZPk+ANsHQcNJm50hBCjTCgG0YPzNfl22FjsNh5Jr9F39hhJFEqSR9SzGsAhnzRhyOUm3Iys+l6G+hWky7HbxWNFxfhozMKtGwDqRLDJ4DDdTt3VgaI8hj5wDwUqUzsL0RHPLYO/TIBKP8AEf4Yq4HnTDkMrGvxJpIlKKT4YBizn7sa6gCfwA3IwCzOcXDDMqVMbrlJ9SEfKRok236h8Q0RsdJrGgzE0j5h0i6QY4y0ux0W0h0qvlyN7Iod9zthI3DubmFhdzKximGYkBoU+kcpQbC7t8oqlYEnUd6xFpkzHPzR+zrLoZXC65yIozoBUKdAvSY1Buq2s4BhmOJZdYpFSESlCqx6lDc+V9VBS27mx1P2ok3Qwx4L6bSLLcqRVkLEySkiw8jbs2/bfse4AGFAilhmGdkiHKK6SgB5mWSgA4UHSbAGsKLAFCwMMOJerlUiPLj7RM4tUQjSL3Bd+yirPvQ7YCjj3CkjVH1atLBUilYOsmqg0SmQFrZboBqsKdgDjxwLhC5h0zTBAiFvs8UenQm+ku9dLSkjxsv174mVyUkM0E2ZIlklZoy1HTAWXUixDwpKlSx3JK9hgn098LN5vL/dDrmEHsJgdY7ftgn/AHsBowMTEvEwExMTEwCT1iKyOYqz8M+d+4vfC5RJW+0iOqt4UyKPgy/1ZU0xt/WA7qcMvWYJyM9d9B7/AIjCqJgqj5mVE0m/mbLsas3/AEkDWDe4o+XwBfD0X7RAyfKYp9IrdQXgtD7aX1CvF14wiyaCKNpSrMrzTIQEZhqWVlQEKNg6tJGfxXuQLc5FD9tXyAkxbf5XJgDHbsHFSD+0P5JshJcN/cinZl37uubGtz+CsAo8Wx/ZoLTxWMxs5MhC0CzROGIazq3WwWEdlhsrxhiaJx5j45CQdUqAktYclFY111daY5QA/wC7JR3wwzOUcEoAAWQJewqxm1B/C2T+OOcN9SQPkY4w+uQwcvlqC0moRhSNABJ389q3usAu4VxBp5cykJ0h2QNOCdkCklhewlayNI7Es3bG2yOWSNFjjACqAAAb2H18/j5xhMlw7TlcrN8LUp5TJIihASNEvMJtmdeWDdg9PscThnD8s/LjKBiwMhpVM0ci/PHKFAIQkgg7dtJ2rAbD7AVLADp5arZ/ruX/AJEHFMkOsgrv+s/nMlfyU4zEylo+bGhQMrwqseYkDicsEUgBq2Ybr3C9R7Vg9XVRGyzZwB4ywRnJcvrjCIusEEnURsa3smtwDLNIVdggHMkoRg2QNiXdv3V1k/UkL5wFHklzEgyym4ICHmJ3M8pOrSf2l1Asx7E9PjaMJIwIuYz5mVeuS75EQs7MFWyN1UmizEt2FAyGaLL0EUaNISMJuzGwVQDsSSZDf0JJFGgaZ7PCOlos77Ko7ntZ32CqNyTt+ZAOH4FJIuWhIzMyAxghbRVFEilBy0lr+9qN99uw1oKwI887AMwGpu4UdkiTbsCa/eJJwn4YskWTy8ZtdMEdgqbsruCefHv+WAH4NLJJNn4ixYmJCG2LWyOoHSiC+1DSPzxRwgmOHJ8qjmJoRpLCyq6aJ8VHENJ0bdq3Jsn+ks8PtU6NWpgrqRrPQlrpOp3AKnfpYjrwr9PZltEsIAaaNXgUox1oiMFJRXA1UbLFSSWVQR8tA4yirBBNKradfwoPvMdJYRtR+Z5JGkf2IZewGBeHpy52Mi8rloJZZNeuaRpGKIsjKoAHSx0JYsL+BOGZj5iiGppFGiOP5Rl1oAs4O6bbWRqOygfNYM9o8hcl2EizSt8qiPLpaF+/KTm9gNRKoT1GzgDPUXqxURoomKSsHVX6QE0OI2c6jQUHXuaHw2wm4XwsJKIVuJpItaEjqWaCQsrv2LsyudRAAZQRv5r4FBIsAd3kDzqKK99AtlCBd2WzqKg8yy1q42wSsrI0DakIjkVwVsqysGSQxUKsgm0FKdOoBSpTAP5Zzmsm7BdMq7lPKTQtqCn3GtRR8hgexwv4hxArmY54tB5+V6dQkIpXD6jy0Y7BwN6/HDLOH7PMJu0cpVJt+lWrTHL9L6UYnwUP3d1kiCN4VY6Vilni3NdMkfPjG5HYBR37rgKsv6kzRz2WgfkhJA7Hlh7OhWNHmAFd67D88bQnGEyjL/pPLWEYmOcBgV9gRWl23oNdn7x2F7brAdvExLxMAn9aNWRzB9kJ/gQcL8vEwJogurbE1TFgAre2mZBR8CQXvhh60esjmDV/DP8AOhhWmgLYvlhNvBOXc+3hoG/MAe5rABZDPxwZ0NK4jhGWJR3atSmRQikGqkT9WRuSFGKeFI3JmNgrJrmTb7sqFl/9SIfy98HcYzhWbKs3UY5HWax00wjQvvtXWj+e+F+YzckDyZSFQ0wd1iVqC8mUc5X8Com1L+H0wFvqjiYdZYQ6oqB2aRh8zXzUy6t2DkEWO4/ji2XiDvIyRROvQuYhb5HjWgkiaGHxLI+TcHULI2IDmy068Pjgj0OZHCKukrIrBi7qSSVOkq9se4N+d+JxRFginOdkMquFk1iMmPWwWQcthq0ggH5jQsi6rAXDhEbtmNMqvrhWQmZW16mDnmrRXRZG66e4raqxwcXpklmiR/tCKBLCCGQjZyuqy27A6lPfbfYFhlWJmjjkjWeJlkMJCKzBSd5ZDsoWQEgBa2NUbNUROxy8aLJHKpVUZgoL5eIqWJY6wpKFYxqoGxZBIwHp88VZnWORjl4wEfTHGnWCWdxLRF7WQPBrZqxzhecZYYszOlyUIstED8zOKLgnzIb38Rre+5PiTL/aJnWRhyISWzEm2mYKxkhjPgBFbq87bjcHHqLMPmC+amIgy4GiFmA1hSd3RSD1yUBZs7BQp+YhZDMIYmlldObKdRLDcnlqVVR3KozFAo8H3Ju/h7uWMnKLaWdY3l+FGiFj76nZm2309qHTvY0M2ku8URgAUkzSjXmZKI2Ck9N2ne71rS+wqwRMA8qSTE2SslGRaBWRQt6F0NYYKBRpgOkFgM4hxCMuJJc0jNHuqQRGXlkfM/3+uiBqYCgfF3gVJZs1OkInzMMZR3cuI1eUK6p0ctRootRvfttVHFqZlT0xLIWWQo0fKOzDfpI+Gm5PcmrTuEWwsvxDlyxdYYwZr7OfGuOUGINfazSXW2qCQ7GwAeT8Ojy2YyKwqEBeZGrctqhL9RO7Esimz7YDzGXi+NZb/WXYMtq0bkJrIcbjpZfyEhOoCsU8b4+A+XJeJuXmY21BwrqGuNhJE3UpCv3Ht2XtjvF5wmYzcFLcnLnUsQAlpynY+SOgAhd6dtx3wB+T468RZJqdu0coXSJCLCRuN6cmgPB1qBRNEXIZbmmDKixy1jzObNEFpGAZY2Plna2a/uqB5xRnMuI8u+YmnlkKDQUXTGruSqgbWx1tpaw42KkdhWh9L8HOXgAfeV/iSttvI253HcD5R9FGA9ZzgSMG0Umq9Sabie/2ksAnYdS6W+uEGZ4RIqSrJqVSh67LaTR6yygNIBQtqWStm1imXZnGE9V+ojPI2Wh1GJL+0vGQGoAlokLMFvwTexIH4g+9McQjzeSjBIe4gkiHc2Fp1YfX+44TcVkOXljVnt1khEeqyzqHZVPcBiEkkRrI/VqTWoYAh4bCArHLCeJDy94+Tmo+jmDZNKzrpFgijX7RvHscDy+0wdp8uGEsD8yQrC19StT7C9NGiRRDeDgDY8wTxPKXqLcuYGyp8WQakkqunaxVjbG3BxhNNcUydrvpn3Ou/kuzrRe1eL+bG6wHq8THnEwCn1sf0DMeKjJv8CMLwWtWUU4YnT45oBM0X9WZbdT2um8jB/revsGYsWOXv+Fi8KMu6hNLOSoVFLju0RI+z5n21Rnpc/uknYAYDykSyyQIOqJ45ojf3omjDxn3sAGMg+VN4T+pom5cOYckywOcvKVLKSVb4bkjdA1arv8ApB3G2Dc/m2y+ZyxZSA8x1EVoVnBSVN/lGoiRbPaV9uwwz4xklOYkiaguci6b7c6H5b+pUoR2Hw/JwCZ5Iue8uieCZSI4rDMXn6iQW3VzVKdRoqb22r2yu8X2ebRPl4pgZ3hL7ai8mityVRihZlNhSBV3iiLLTZvLENWa0goyalSaGQWjWD0SkDUAXI+UEb4rHEUjXMqwbIoY6jy7pQlOgqTZFam6VIQgmhZ84BlGgjk5uXGuJ25UUUUxWgisxddyoBYPamh2Ox2x6gzUnLWKA/MWhiaSOpQdzPI3VWhelrIstse9ms59Wm56zZdgYHvTl3tVBW0Zg5YM1kV7pQHfBkavlMtJPIA2adZGVF7R6i0zIoJ7KSWc+aHelGAqlghVBAFvLZdgjKPmzM+xWKvvG9LN4LUDsrUeYJQVml0NN4jvohBIHSaNsLCtLX3roKNOF2WkSNcpmHUmOIPHJe5hndgryuOx6tSFvu677E4e+pJTHl2lGgmIauoHSV7Mp9wVJ2HcgfTAL3SwJDyzFEddLIWLFC+iMUgqm0DffoUVYxTDw+RQVY2z6mLEC9THU7Datm1C+1NBd1hamWgjzGgvPK0yxPM4DB0KNrDSdmiViUND5RH4GPDvPIHjfNus0S6Yo4wCZdNbs1HmOGBRwNgbJ2vABcb9XlJWjmTqC7ywsQktCtMqBxaaumw1itttQPp5IsxljMsixcoh1y66AyGJkaSwRYUUSF0jy53asMcnkEEsUqwDMxsHCa9AlUkmSWUoVVAC5ZSO4IULsawJwjh0skUbLFFFFNEcuSQWlaMo+iQ9hGGO2xNh1J7DAav1hkhJksxahmETspoWCgLCjWx2wp47mBzIp1UMr5Z2G4A+FolXcqfuNKAtb6j2qxouEZgT5aJ/EsSE1260F/34ysbBuHZKRkEnIliRgd7Ac5Yij3N6djtYHtgAkzhaXLZOdo20ZmJtSEFZV5TsjNuesyqb/EfTH0QPjAwZVGh5DJDFCZ3UOsoEsXL1FJDpXTalUQHVW63ZOH3prixzMDxyi5oqjlFEa7W1kW6OmRaYdu5wAPqn1NbLBFLykZ9EuZXtHW5RCPv/ALRB6QRdHCVpliycz5eIcuPWDvS9fJvSSCXIK7+Oob7Vh9xPh+iNwVXVIhiCLpCxRd2jQEadzZaRl0juQQqqcwumKBsrznjJnWNyB8JY30ku4dfh7EpVqSzKT5wGnPEYRJOjSqHjalQsuo6MqBQB331nx4wHPk3y5eWAKQgPNjromRQYwprpVwsbtqINlgpsHarOTQxTGFUTNydbBXZdTvmGBINIVukBLdOmOzjzkc/9mH2TM1qRVcyarj5QGynpBBAQR+SS4O5bAcyOWX7dkniUCB+eU6ArxtyiGhfzS7kA2RbC9hjfq2Md6f4Y7Os7/D15jXHG4pyogeJnI7iWX52H7oPvjYBawHu8THm8dwCr1s1ZDMf2Z/DuMIFkIGoC2QuWjFUfGby1eQf1yDze22NB6zAOQzF9uU38t6/lhApoXq+XlhnO9GryuaJHjvHJ7gHwuAB41kFeOOInVG8sScwHeu0M+r96Esmo92jHveG7czNZU2FOaysgqj/SRUd+2nmKTt+/hdxWVQFTTpCzwEKBZ0Gaiu+1xS6wO40svvhi2Z+z8RkcnondYTt8sgiRoj/vda376MAtzGWhbmTxgxtLC+agdSUkDCM82Nip3ptD6TfzN7YuzXEsxGHR1jzUaGQESgKxESIxNqukk6iN1+73xbxHIuplhXchjmssBW43GYy4v3DMK9pgfBrwGWaF5VIPM+0NsQSOa8caA+xIA2OAHGZgR4laLM5dY5XZUb4mXuJiHZeoha3qqokEC6IZZK5X50yU0igBTXwk5piaP8SrqzHyR7AUHxKT4cpHg8QQfmpf+Nj+WC85nhFqsEvcwVVFtRMcvaxSjS3UTQr32wAPDg0OZkCdQmjilMZrQ9ry5av5ZNXV7GyD7jxk55NEiQi1VyyZWUMJYeW4aMrqILxkgEoDSggKSRpInHubHPDNJuWmaBgjaAqFQ0aoSRtvqJY9RG+2w0X2GF10TKvwyCCSyMh8MNJOjYdwwHbYXgEo4oWfMmKVNbZd2mSSLSweOPSiKjHWKAYtdjtW5wVOskYWSO+Tljo6lVX0Oo1dVEcoWlkqCdOq+mzTx3JlotLcufXUcTZgRsyMw6RzI21MD2GpbsizhYnBAjczm5hGAGoZ2MywvpXTZdCVXbyTa79q2A4vLl+c7STKzTgWnLeIaypkCK6KzyAhzUa9wPmKnF/BBEsz/ZedmIkCgOsrMqSsCDSM4VtirEqOkmq8APLNnoadIo5Y/iFXjZp65riRn2IdjV12sbHA6ZrWk1PNlpREUTSkyvLps82UlO+5obEa23O2A13omUnh+W235Sj/AISVB+l12wnmU/YeIIy7RTzMAfI1LmB/ff4H88C5N4IuVlxnl+yhGeS5QjFrA5YNhljJYkqKrSN6JGPGS4vlFfPwrNGI5Qojok2WiaJwO5atK/x9sAyzsxQM1xwPl2MwjVQCYrOoubOpdBlsIBTqa7C+OXy+e57B2hkRIpZW0qt2wQ6dtKA6RZ/ab3wIOKhXuCFi2gJpTLOwqlL9QKgkGgBdUu5F3jv2KUqwXI5hoitGKadFDDqJpQzEd6EYCgUMA3zkhDM7LQuyTXTptlFnYsACwH6uMAk2e6jLSSrJNHDHGebFqUSMQoCaltwUJN6xsSSQQzkEkY8ZKR0hjSTO5aJNKlAfiyhfmQaW0gkX30Enzi//APjsUwrlT5kspTnZlmRFu91Vhd2dQKxnfe8BRlWgmTKjJxOWiVieWVQxsyAfEkA0aiQCR1WPulTWOZPhSpKHdn4hnBQNGoYiDa8xqoaTRGrU1gUgNHDfgnD2zGXQzTMyDUoSMcpGEbGO209RDadWmwvVVUBgr1BmBl8tohARnIhiCLsrPYBCr7UTt7YDO5fMu/FcvrkMmlZtxQi1KlOIx3IFhS5JZjq8KAN+uPn+U4asPFMokYIRcvJW25ADKNQ5akE1e97nvj6AuA7iY5eJgFfrav8AR+as0OS2/tt3xneDoEhDOgKqjLIm7Dl9sxEP2gpqVPdXYDvjUeqYNeSzC97ifb3pSa/ljCcB4zmMs1yxCaIxQ00XzCo2ZG3+YiMMhNC9C798AfxyFRHGSQ8sOahUNt1o5AR/rrj0K3gmM+2KfXJGjM6vu5qCiLu/s47UDRPYfWjjmf4hA8UcsLhlXMZdAKOpIxJrCsnzWhMiivDed8Mc16dlzpl1jkQPMsqlh8ZikSxL0/Ki7E9VntsMBZw/ibZzIxzJTZmBg1Cupk2ZfoJUsf7w9sKM1w2LU7JQjljkzEEiMyM16WMZK0Toe20k9mqumhzKZbM8KlLyKr5ZiA8iA9P7xUC1ANbUbs02HPFch1cu6izB5kDeIsx82k71ol3NdiTIPvDAAS8Ol6ozJaMc8xDIC/SWjO4IDFlN2Rtv3w64PklWMEdRd0LMxt2vLitTH5tyaB7A7Vhf9sLAgromjXNmSNiOkyqXUg9mRiNm+h8g4KfijZeCMKuuWVI+Uhv7sShpHCgkKtWaBPtgAfVea+CqiMSEKmaksalRI0UdQ31Bt1ojcB/YY85bP2Y1gZerTUUo1KtgtriOrWE0iwULKSyhQOqr8jlSsbMx1lhckvYMaogMhpUG4CmRQB4GA8jnQgbLPHC8C1JEJWC/DfsFY60JR7G7DuN9sBfxHiL8sLJlZNfNiZSjiW2QiVhTVIKVXFURYIvBWUzuS2udFLAUJUCd97qQAH8sVy8qvnzWV2KhmAljGoVtIRKqiv31rfti6TicscY5b5bNRBSQFUqdKDb5GdTfSoGkbsO2AYQ8AyzKCqqT+3D8M977w6RtgLg/DDoZo5ZIZS7JLqqUlozp0kygvoAGpeobPfnYeVIW3kyFdZTVHywS4IFAq0bMPm3quk+N8CzZuAKxibOxswuOjNpkLKxStWoHVp2sCwu2wwGgkyWZ/wDHiY/v5e/z6Zh/dgDNicZnLxmVV1CUh44aCsibCmdgbVm7+22Akc7f/wBhmB5IZVsALRsGHc6/5H88C55WbQwzmadlRmBjgsCTToAGmH71yf8ACO3kNUcjIR1ZqQ/1VhWv/TO+KJ+CRBGeVpplALNzZHKAAajaLSVQ7FfbCeSPSQXHEJIlV7YsyeRosXGWsa78drxJcvCKAyDv4+LKrAAMI9O8r0L27eD7YBlwGaHL5eLW0MLlFLbxobIuj2NiwPywQ/qnL7aX5hJoCNXfURZq1Ujx7+MIYeNpGSFhycLC/OptigNhI1N9d9/BP1xfLnHlVmmaYonMI5UPLTSAy6y8xJNpqPSbAb3wFPDOKTQ5SGNIghCKpkmYBdRUFn0qbZSxXdivzC8ANBznjMkrZiV5ECPoqCMJKZHKbaP1SjsWPzWcaDL8NkkKvyIFsDS0xeeSjvdNQT8A35eMLMnmWzAE0sytpaVY7ZYlVdRTWFrXqIFbse+ApySD/S8RVVoZdwdPL9yL6CRt2q9VH2GN1rxiuGyKeLJpYNeWksq2r76kC/8ALG004D1qPuP4YmPNHHcBzi0ZaCVQLJjcAe9qdsZfhsZiOXDXqWPJA3ubYTobr8avD31Y2nJZg+0L9u/ynGX4Z6QlSCOXKy/MsUvJl3S16woK1pGo2KA8774BdneCqRsCjxwOyuh0uPsuYZXI9yyEd7oqnthlBxnO5Ryj/pcSzCEH5ZupQ6NdaWtTW/dhV7jFEPGFikSPOwvASuZRttSN9okWSlZd62YbX4wxdNcUxjKyE5WGRGQhlaXLliKI9yI8AbkfVmWzYMLgxswZWimGk+xW/lJrwDYv3Bx5y2RWL9Bmt4XB5DEm6U6+UW7iRPmQ7dKit1OAeIZOGV7eMNHJLBLR9s0rRHtuOtQ9+++Eec4ZNBCVSZnUCZtL23LbLSVqiI6kbTcgrfpI3usA+OQd/gTMRmo1cRzEdOYhawQQO+xCsO6kBh3wPwgBjpdh9q0hHjkpT8LYJGWDRug77C+rVYvEh9TK4WHPK0EyUyzADTqClhIpAIQkA7G1IJG4JGHWQ4WMzFrzMK6pVXUhPT0Xok0/ccqR2NgaRfTgKJkOv74auxu6vfTZDV/ZSn+rhVxMuksUyO/S/KegmqpdlD8xQVJfQakUH947ENc5w98rH05hWhuuTmRrBDdo0dfiFvABDk9qOJPlWzGQlRoGgcxHSjuG3rWtNqsAGrvTR/DAHZeNtQJUX5uBlb82Rip/LbCTLcgzZpJY8uT9oJHMYLJ1IjbWvvVdQP8ALBWSz6yhHkHJlI0uHmeFywAViADTrewb+GA+GyMMzmF51fEHQJlLNcUZDU6aZb7X0mtje1A0T03CaCDMIvgpO5QWCCRcjVsT484C4bw0nM5iMZiVeQYip+ET1w6d9UXgWBXucMTCQLZVv3MDKa89cROkfWsD8EkvP5ytwUyzA145bVv5v/ngGKcOzH/nGr+yiv8Au/ywJKspzIh+0SVyWkYgRBr1qi18MgCtfj2w904SZQXxDMGvkghT/iaWQ/5YCx/TiMCJJsw4PcNMyg+O0ekfwwBxTgkEbwALZknVG1u7llCSOynmM1jp7Y0jDCbio1ZvJqB2M0n/AAx6P75MA0yuTSMVGioPZFCj+CgfXCv1hLWTlHl9MQ+vNYR1+YOHPjCP1ISTlU8Pmor/AAj1S/3oMA0zswjjdhsEVj+SKT/ljIeks0yZHLjqToLGny62WdmvrJbff27HGk9RH9Fn/sZP8Bwh4ErjK5cKHFQx9srq7rfzM243PjzgPOTzYfi0RDav0WQEmRHI61NdBoD6Y2OMfko2HEoS2sXl5vniSO6aPsF7gX57Y14GAmv8MdxLxMAL6pP6HmKNHlP/AITjx6Ue8ll778pR5+6NPn8Mc9WtWSzFVfLIF9rOw/nj16Z/1PLn/ZIf5d/z74BhPArqVZQynYggEH8Qdj+eMxP6BRGMmSkfLSGuzExmjdMt7jx7D2xq1xw4DAZviWZyq6c1l7TSqCaEChymuPpuh321aMHZbiMOadOTIrappSV3DASZdgbB8ax3G3bGx04z/FPRGWlYuFMUhv4kR0tZ80Nr7b0LwARy4MbhgDeVyspDDb4bMWu++wo3iZXJSRSmPLy6AJJV5clvFsEkjVd9UY5bkdJrpHTgHMcL4hAJBYzqPG0RJOmVVN+/zGz+92OGHDuNxzZggHRIZEYxSDTIPhGJtj+Xua37VgDOAZcTfpM1tLqkRVO6wBXaMrHt5rd+7eaHThf6glHMlifW0UjwB1AJ6OVK7KAtsFJjGqh2LfXDTgM2kZoE0I8zNdmgA1TbnwOu7xn+J50zRSZuLmIoeBo2ABZxGzK7gEUqkOQNWzBfY4C3h2dk+HGjJmekaijhW6Ywzk1aEXpQB1U77nFOTzyI0uoOI3lNc1IVUkIsbggqsZooRqVxf998/FVlpmSJz01KA0UgBIJ0swKXXtNXbA+U4+sRKDMPHpFqmlJRXWdmQPShjGg1ONhfdsAxy8sLseWigrV8tZAfp1QOwqva8FcByWjOZxqNsINySe0Z8ncntud+2BVBnUG+H5g0NQIog1uLBk834xXnOAOykJk4Vcig6TkafFraCyBdWNjWA14wh4Ml5vPN/tIl/wCGBDf1vVhVD6fmTmFcq+o7p+mOFWlAAIDWdwWJN3qOPEXp/MKbEU1nRqIzZDOU+d2IIBZxpX6KKAGA2gGFGaT9OiJ7Ll5TftckQ/u/uwmHDHU/Ey87GRyEU5x9KjTqr9Z26WJJvc+1AVTKlKRw+JrVGHMlDH4jBVB1K259vxwGnn41AnzTwr+MiD/PCLOcXjnzGWeEtMkJkdzGrEKWj0oSdlHcnc9v44A/0iP1JGQyyuJFbS2ogIdJ2AjsPdgHcgnBuWZTzEWaaYudTCCAJ82wBZwRVAKOvsoGA98W4nLLl5riEEJhJZ5iCSHRrCqp06gNqZxuw2wk9OopQjmcyON9CSSS5gaqUa1REamVSdINLsAK84P4xE0EbTjKBjGAdeanMjiyBqCguBVk7Mtb1WOZOTlFyczbSOZGEWYyyKWICnpZb7AeT3wHjhzIOIwBGVhypwaM5P8ARsL5rGvy+t+MbgYxQzTNxHJqeYQBmDqkkifvGBQ5RNVQNH3PtjZ4D3WJjmJgBPUkOvKTqRdxSe/fSSO253rbHn0w4OTy5U2OUu/vQon8zvgnirkQSkdxG9bXuFJGx2P4HA/pqYvlIGa7Mak2KN17ePwwDLExMTATExMTATCvjfpuHNLUq9Q+V1NOv4Ef3Gx9MNMc3wGMT0vJEkiSyvJAX1DSJXklsKqiQLZ0pQBC7EUT2wRLFG6lNTBmOhbtGYm+xkhBDe1G/YjGrrHawGJywZQFMmXmNDdZwHYja9MoejY8OOxxcuZaKdJJIcxpVXBIjaSi+mmBjlkvt7A/xONZLllcU6qw9mAI/ngdOFRrZRFQnygCHf6rWAVNxPh8xOvkFh35sYUixe/MUb4Hh4RlXzLaYoGjEK1SoV1l3Jqh81AX/Pxg6QSGw0EhBvbnRuPyEjV/L/lgSbh8B0a8my2R1cmB61HbUULUAas14wBh9IZQnVyFBqtiw27+G7YD4dwCNpcyGU6FkVUAkcaRyYyQAG26iT+ePQ9EQg9IABIvZgaB7DlugU996xXL6OG9Kh3J3kzG97bnmGzVb14HsMAyHpbKnvCG/rF2+n3j+OEqcFy4zxPKy6xRwKhUqg62ditCq7LVn8B5q9vS6AlpEYux20TznUdJ+a6Cih3N7/WsWR+kIQ2o5WEk1bPK7tXY90I7D3384At+K5KA7yZaIj2KBv5b/lhNkfV8JzE7R87Ma+WUEUbsCFSm70ASSRvWNFBwLLpRWCIEeRGl/wAavB1bVgMrnJs5m42jTLrl0dSpM7W9HzpTsa/hhxLw92VBzQKUBrjVwxrdurf8sMiMSsBic9kkj4nkQQhYrKWKoEvpOliFNWCD3vucbMDGX49wiV+J5OZYy0UYOpgR0nqIJF35GNNqwHvExVr/AAxMARmIA6lWFqwII9wRRGK8nk0iRUjXSqigN9h+eJiYC7ExMTATExMTATExMTATExMTAQ47jmJgJiViYmAmJWJiYDhx0jExMBysSsdxMB5xwjExMB5fHgriYmA7pxMTEw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2" name="AutoShape 6" descr="data:image/jpeg;base64,/9j/4AAQSkZJRgABAQAAAQABAAD/2wCEAAkGBhQSERUUExQWFRUWFxsXGBgYGBodGRgcGBodGBkYGx4cHCYgGRsjHyAYIC8gIygpLiwtGh8xNTAsNSYrLCkBCQoKBQUFDQUFDSkYEhgpKSkpKSkpKSkpKSkpKSkpKSkpKSkpKSkpKSkpKSkpKSkpKSkpKSkpKSkpKSkpKSkpKf/AABEIAQUAwQMBIgACEQEDEQH/xAAbAAACAwEBAQAAAAAAAAAAAAAEBQADBgECB//EAEoQAAICAAQFAgMEBgYHBwQDAAECAxEABBIhBRMiMUEGUSMyYRRCcYEkM1JikaFDcnOxssEVNGOCktHwBzVTVKPh8WSis9IWJUT/xAAUAQEAAAAAAAAAAAAAAAAAAAAA/8QAFBEBAAAAAAAAAAAAAAAAAAAAAP/aAAwDAQACEQMRAD8A+w5zMFEZgpcgWFXux8AeP44QR+o822w4fICf2pQPe/uVtXv5GNKTWPF/wwCWPiecO/2RF/rZkdq3ukO9+MevtmdP/wDny4PsZ2/yh/6vDiv+v54mATmfPab0ZXV7cyWv46O+BYOO5l+YVXLfCd0e5ZAFKeTcfYn6+/scaNe4xhODRxrAmZzLbc13UsRoUamlWlApvv7tZVu1DAOuH8ZzMzOoTLgoFJJeUbOCVNGOxdHv9PfDAfaSO+XU/QSN/wDrhT6enL57NsVZC0cB0tVgU+mx4JFGvrR3GNNWAUZ7OTwhWYxMDIiUEcEa2otZc9hZqvGLV9RwHs5OwO0cp2b5SKTcHx74p9SyaViY0KzERs9hV7nfsP8A3xI1pdJsaVYaQdwv34xXcoaKkDsVqt8Be/qKEGiZL2/oZvJCj+j9yB+JwFPxWeWTTlApUdLmWKVQjd+5ZSxrT0BPItsdzURNszagBRUEb7WQn9oh1AeHRSPvYJ9PmzMbBvMHqHZhoi3/AD717YDnpXir5jL6306hJJGdIIB0NpBokkEjxeGxOM1/2dx1kEP7UkrfxkI/yONMFwHQMTHDjowEBxwnHccK4CH6Yik46MTATEvErHCMB3HCcQDHcBy8TExMALxVwIntGkFUUS9TBuk1RB7E9jjJQJw8MDFJNlWJIWjKgPggB1KEeK+mNRx+RVy0rPqCKhZippgALJX94dxhRC4qSNgG5nzLZVTI4tHU/cSYbgg0sg73eAp+3zF1jyubGZYqGJaOMoq2ep3jK0W7AC709h3w74DnHly8ckhUuwJOkUvzEChZ8VhdwMDnSHSL5UWpqClyHlBLAdmoUQezAjwMW+ilrIQA/sHv/XbAO8YTgMQniM0h2V3RdfyJGNNAdlCs1hiKtWYX0jG8U7j8R/fjCcCyKGCOR3ZkV5CqkARp1ku2/eQHU4Y/dQqPNg09PZ5ZM7migOnlQbnzWvSfwYUQdr74064zfCs4hzecm1AJWX6iQFI5bNqs9hv59hhj/pVpNoIy4P8ASP0xfQi+uQf1Vo/tecBT6mUkQaV1H7QnTdAgI+oHwbWxR2vvisPSqUY7AFWN/KNlLedUZOlgd9BN/QmTgZkIM00rMDY5bGJVNV0hertfdidzR3xcvCiK0yvsb6gj3fiyurffe7+uADEQIAB03YK+VCmxR8mNzY/db6A49enIdEc39vL4NA7agL30BgwH0rAMsk6zfBEMxFAhWZNBXcFiQyqdOpK1Cww2obX+lcxryjuA1tJmDTG2/WtQJ9xVYCegAP8AR8Fb2HP/AKj40OEHoP8A7uy3jo/vZjh8BgO46BjmPXjASsecTEwEvExBjunAdbHnHpseQMBMdOJpxNOA5eJjtYmAB42pOXk0ycohSQ57KV6rb3XbceReEOTICUyUEWtBNnkhqkisd2gbdSL6SlbucOvULlcrMygMVjc6W7NSklT9CLH54z+Rn2Vo28ppLdqYaIS3vdHLOe9qh8DAMeFR1nJgwtjDFqajpfrkCuPHUKuvN49ehY9OQhB7jWP4SuKxTwZyM0Y99Ay4KXV0JSBH+MZ1Id+2nfvhPwTieaOXSOJQgtxzXp2Lcx+kINlOoqtt2LLtveA2uaziRrqkdUWwLZgovx3I3+mPnHAoUXLhp3tBI3KQts2l3JGirdyVar1UZARRxr+DcLj5hd7lnSviSEsdLAmN0vpQEd9AG6sO2GqwRRAtpSMKDbUqhR3Nnahdn8d8Ap4NwXVLLmJohcjIYxJu4CRhNTL8quauu4urGH7DCVvUJkNZSIzf7QnRAP8AfO7/AO4D+IwLnssvT9uzBct8sCWqN9BGtyzV9SR9MAfNx5TawKcww2PLI0Kf35CdC/gCW/dwLxA6U1ZyalO4hj1BTQsg0ObNtuR0rXdaxZNJNymKKMtFGjEWoL0oJ2QHRGNvOo+6jFKZUcqJwGLuiuWu3ZtKtYZt9Y8L2YalqsB5XNSOVjjrKxCwQAvMFDsCLjiNaWoaiVsg4s4CgiyUgAYBHzOxILCpZO5Hc/XHI11AFT8uxC+V30hfIrqZPwZDXbEy895Gd1oi82wI7EcyWj/8YC/0UlcPyo/2K/z3w7OFHpVCMjlge/JT/CK/yxbw/j8U0hjQtqrUupGUOoq3QkAOlkCx74BkMAZ3i6o/KWmlrVpugi/tuaOldjWxJo0DWCsxIFUk9gCT+Qs/yvGP4BnZHi1rG8ry1JI4ACNzArNHbsB0KDGKsD6Emg08eVmNF5a/djVdP8XDMfx2/AY8Pw2ZbKZlyfAkWNlutr0ojV+DYAbN5oaagckWDbw0w0KQb5u1uK7HYsfAstvUMa7SiSLereNgv4611JX11YCjLeomSZYMzFynb5JAbhkP7Kk0QT+y3/I4eg4yvqjORT5KYWrbSFGVgRcWplcEeekjbGj4eG5Sa71aF1X3vSNV/W7wF4x0DHAMewMB5rErHSMeawHcTExMBTNEGUqwtWBBHuDsf5HGF9J5cLAkTr03NEws2HQ9aX++gVwfDRH3xq/UwP2Servlt279v5YzskPLzU8TMF1yc9GHYB3AViK2eOYC/BWVvAwB/Cpv04o1cxYXVu24EkZEm3/iKysfAYOPGM9keIiGP4jaU+IweyDqGYnXYe4QMR51CIbmsaPhjA5uN9IBOXkUjyuiZAYz76CSv5fXGV4QkEaCadgWZ5NLN1aQ0zEBFF76opdl7mTyTgGmW4xM5WSBFjARkZ5QQOp47VUB1Ny3YkFgoptu+zLMx5eKQDMyNmsxsRGV1Hc0CkC9KLfZm/4sDcO4fmswvWPs0blWJIBnb4catQIIiBZNVm2+gwDksgxedIqjH2iQc028jNaIACewBaLqaza6huuAaQ8YlzGYSEkQRvC0w0ENIVBCgaiNKWDfSCQKpr7P+H8KihvQvU3zO1s7fVnNs35nGU9PRqOIEKSzDLOzM27EvOCCSfOjQNgB3AAxtqwAHqAj7JmCdxyZP8DYr4PAJMnAGJowxbjuCEUhgfBB7Hxj36mP6Hmf7CT/AAHHfTo/RMv4+DHt/uLgF6alJYinQhWAUhXLU3T4Cydxv0yGvLWJlp74ZmGH/wBYRt45kpG3j8MP+LRO0TBQH90P317MgNimIsA+DWM3wn/uiZrZrTNMC1hmBaXdrGzHudsA99L19iyx8cmP+SgYTcIeo8mTYMUsuTb8BrUflqiir64celodORy4/wBin81v/PCWU6Ezg/8ACz0Uw/B2hkP974Bj6rYvA0KfPIO226Ky6wfbUDoHey4HuQM3F2KJJIwihaNZKiPxI1NC5Cw2Ue6Ltv4F4I4rf2yJVOi4ntiaVgrLSiiLKk38y7MO/YLMvkZSs8fOAjT4SgFgV5oDhiFPLe+YAO9Batt8A8zGSVa6swXINVLMSa7mg+kC6F0Nzjw0ksYjMT8xXfSRJsRYY/OoDBtQC9QO5o+45muBQzvC5JPIsAK1hgRWl6/I++2D8zkQ0ZS2Ham1EsCpDKwLXZBAO9jb2wGZOWgzja0RkmoWhShqsj4gBqStTHUpNDUQeqsO/SeZMmUiZn5jUyl/2tLFQT9aAv64A4bCJE0yKrmJmgkAojUnZxdt1Lp28mu/zYpizU0NzVIY1HVGEoMpHQ8SiwjKAdQ1i6NhbXAa3TjuKMjn0mjWSNg6MLBHY/8Av9PGL8BMQjExMBzTjuJiYBV6lB+yT6e/Lar7XW1+/wCGMrn8gYc5ESwlcwyyZi+86syK6KPCqmpkUf8Ah13JONZ6iF5WbevhtuO427j64y2T4eEkmYyPrWVgZnYksi6aPsDG4QnYDSze5AA3haEZ9TqDDky7+7B8uC5PtInJb8dR84o/7PeGxmETlQ0mt1VzZZQHbZT2UG7OkCySfIAJ4WB9tjoURBKpHVQAkiGgGq6H1r/VEZ7Db3/2epWSA/2so8+HI8/hgNIcYXJiQSTxxKpBnzB6mKqhLlY2sAliTzLUb9CHat92NsfP8lxV2knjji1Hnz2zkqi3K7VYBZrjBNDtpb3FgT6VywXPuxfW75bW57btNYAHZAV0nRexJ98bkDGJ9LZNos/KGYO7QlmbSQL5umlG9IAoIB33xt8An9XS6cjmTV/BcV/WGn/PBXBP9Wg/so/8C4W+vGI4fmK7lAP4uo/j7YvTiYQR6SphEYsj9kAfEU31IvysKsWD22IOaxkcnJXCZ97pc2D/AMcv/P8AnjWo3/P/AKrGU5ZXhOZ96zft5klGAe8A/wBVy/8AYx//AI1xneOREHiQv5srHMPxRZFP07ovt3xpeEL+jwj/AGUf+AYzXBZ0m1iWRznJoXjZXQpoVbtEGkKRZ1XZJwGhzuWaWNXibS460J3VgwBKON7VhXbcGiO2E3FS8BaR1VlmXllXOqNHG8Jc0qrF3Umv2dyd8OvT82rKZdveGM//AGDA/GuLwKGhkBkLKdUSKXYrW9qO21nerra6NB54bFmAQCuXjUNTKisCwsjUu9CxpIu/vDDN8yq6tRACrqYkgBQexPsO+522xmuD5JwsatNKkUlmJFkVtI+YRNIFLXpH3WrZhZoFiIYIlZ4svHrIYtJJIWaNG2+ZmJ5jgD5R2rcp5CpuJlJ3kCl4mQyeFlRBQ5hDEXEaYhW6rsqDdCS8XygNMyiQjcSxSqxFbdOkWT7gDbbBeU4esu1loy2qR2G+Ycdvb4YIH0NADa7fgYBB6H4e8OV610F5Hk0VWkO1qKO67b6T2uvGNDWOAY9YDziVjpOJqwErExNWOYBT6lP6JNuB0Gie3/R7fnhDkrOazkYphztQU/dkKDY/uSoHX6FW/aGHvqo1lJT7Af4lwinr7VmTpIKyHqFEunLhMgUb/EjYJKoPfcDucARwiZftqoLPwGez33eOPf8AepFVv3kbF/oZP0Vv7ef/APK2LMhKr5iMgKJFjlV9PY6jE4Yfut84/H3Bx69Gj9Hav/MZg/8ArPgHYG4x809OyOzfCFgu7yGQ/DDs7hQNiW1BY1OkgBQ977jV8czDTSfZowxVQHnKNpIB3jjDfdLEajW+kfXCb05LrghRTaqGVna13LkituojyTQ3b64C/wBMZeRM/KJCr/oyEMoOnSzlh33JvWSdr70LrGzx8/iyEsObmVZpB8OMsy2AWIND9TLpAUHzZs/gLhxHNrIFWeRtBQyhghGl5FjUWcvGyu1k/gpN7iwe+uIryE+17Lt706mvxPa8dzGmxIlaSS5JH6pzalyNtvuuu1bHvZx31sx+xTbWegVdE3IgoHwfY48QZ3cyeDZdaNkDpL14dD0SL7AHwAQv4dmeVSMNK2FG98tj2jvyh+43+7saBW541wrN3Q/1ofTeaQYIXL7BAoOxABOpCGtuW228LAWjb6SK+hWy/wDdGaADCmzCUxtv17AWSTZ37kn8cBrsh+qj/qL/AIRhdx5wsuUkJoLOVJNVTxSDz9dOGsKaVA9gB/AVhDnXGZzJi+aHLrqkG2kykgopvY6FBajtbKT2wAkPE6yyQZdgXXpZh1cuMFtUgrZmoDSL3LLtivgeWHJ0+Eke7O9CRuWWPcmqInU9xvenf1PxUGSJOajkyhF05gMSCjKGZQi77g0p7hfIGPHpjMdHuVmlHSweiZHY0dIomwdB2YC13FYC7M5J3nMEMhh0Ksx6FZb1kKShrQxZSxKmm323Ns8r6c0gLJI0ka9o6AU+dT+ZGJ3NmiSTpwPwTMhszmnahpEMdg2tAPId/wAXPeqFCsP530qTRNeALJ/AeTgJq/5Y8wTq4JUggMVNe6kqw/EEEfljNcS4gN2jPNCtzhTDXGyC2VlJBVHXWu9aS1eekfhvEN2eJ20c6W9A1c2pCWIQ2JAfDRNqFgaSBgNniY4rY7gJiYmJgOViY7iYBL6uv7FPRptB0n69h/OsZvK5Ex6mV5BI1ys8nUQydDP2r4T2GqtUcp70K0nq4foWY8DlsD+B2NexrthewZdwQ0gYDUSOpwtRMfAE0dIT4bTXbAV8EAOZQ6QCqTJ+ADxloz7hH1aT+w6HscVcN4q0GUIUBppMzOkKftMZXYE+yqOpj4AwZwgp9oCqAKVmHhijCNU1DuSmlovpyxeM7wvMTc2d05StG8qR8wFlUM7SSMKYVbNFqYg0pB7KRgNjwbg/Ii0ltcj20r1vI7fMx/uA9gMIMp6VzSxiPXlwoUKdpCXru5Niiwq6/DBCcXzVoOZl+vbqhkXS16dJ+Kd9WpD7NpH3wcXNx3NqAeXl3sXs0i+SpG6miraVYH5dQJ2wHqDIGCOefOtHIW0s1JYqNdIADCyxN/mRgbM8PaPIOzrpllkikdR2UmaPTGK8IKXb2J849RcW+0W0yqkWXYO2li2uQC1jIKg6kJFr5fQPcYJ4hxZZ4GFNEyyQllkFMFOYUK1C9m0sPoQQdwcBZ62VTlJAxABaMWxobyp3/K/4HtgGbLmGz1qqtYo26FR4/b0r73zI+k9SjVVxvigzD6ebHDDG4bVIpLSOnUAFYAcsHYnu24Hvin/SMZX5k2Qkqsg+VT1Rhu9qeuJ9v2bHcgwh+GQy0qg/KGtI2ceD/wCXkNEH7rUfcKLZbh2YsFS2YlGlu41ZitJo1fjY4HyedTZUljY9o21LolEnUY2skhJfbvHIO1FQ3rK5qM8OKoauYlULqWUHMjTdtvQ832GAa+oONyLJyYhVVrk/YB3IQV+s07gnbqHc7YAy2blyWXkQRB9Jk0td228nxj/UptQ79tjVkcazi5aZpuUJo5il6WW0dOnUbNaStG/BUWRYwDnONc+0jCsRG2mOJtdaoyhkmcClCqSAgLFifwAC9ophLGZJWlUwc0ghQFIYK5VVApVVxtuSuoEmxingk4X7RqdiqSEsWIYi0UmmA61LB9mFNWxDbE2GRjHkGUqGkgaOzddUSyXtvY5YNWLoixgfM8P5E8cQAYSZcR3p3Yw2GBUdLKyvZXb5ek3pBArpCZ/qJ+UnV4BiG3YEb6hvZ23JJvGkfMLqCEjUQWrzQIBP4AkfxxkXkLQ5kliScnCxLWG6TKTqBAIPYdu97Cqxo3X9JY1emIAC9jrdrH/2jAK+LZBJAyyxhhR2fTJVnuupWIB8dt/wwk9PQgGTLtLTXrGsaSdVqLjYlWBKXWxtiVIBBOhnkGrlLSMB+rv7vjpRztYO+jxjJfbZBnajiia4SroVaiGe9Jj0KxcaTYCsaN0RVB9FySFUUGrAAOkEDbbYEkgficL+IcdEeagy+45uo2VtTpVukHUCGuj8p29sA8P4yQTHFHlge+gTlGBPe0aEEfXAfq7m/okrKiyJmowArM2z2CL0r4G4rAbEHExBiYCYmJiYBJ6xk05HMHtUZO3f8vr4/PCbJgINJbUsS6S1/PlpOqGa66jGdifFOfIt36tW8nMBXydyLANgi/zwnylqiFVoxhiIq3Md6cxlvroaivuAgHkkLuFxt9u1Mf6KVCKrrWVCxHsGDJIB++fyVcM12x23klKsTYrmsBq/qM2hh+xN7rg7Jzac9Egtl5LaSD3QleXKb7gKBGTd3WF/DI/mqh8eUm6Kt8RlGr2FMI2B+7IjfcGA8vAJYyzmUFiVigVtJbQzRNGWG5lULTNdAKhOrSTj1wfjX2iPVa61YK11Ws2scrAf0cwuNx2sgj3xTxjLT3y8uC2oNp1nS686PQTbbaiFdd9w9k/rFx74F6f5KknS7ybN+wQ4IWO6sRuNSG70yIu1VgC+GhmXNGPU+jNQy6DWohBGXjI/aXSR9WQd7N9zEXMy2Zlj+XktVXuwnkmIqrsWNvBJHcHDD0mG5uZ1EsDySrHuy8sqGb9/amH7QOC8032p2gjJESGppF+8wN8lfr+23gGhuSQAWenzGt2XMOqhZnChIiBypBGq7pZFb97vz4xJ58wCymVW0lyC8Sn9WYqJAI3tybHti91BRz55OYP/AByk4uz0Y1OPcyfzMQ/vrAKHzU6qxP2diL2MB3OqZb2kFWIrv976Y9HmlyOTk23C2YSLtjHfznYaQd/G22C8wAWf/wCCerNbV+ffzivMZcTMyuwWBRqnOwDfeEZPjuWYittI++aADIQRPG0k2TypjLBIeXEA87XpUqG7K1bWe1t23w29D5cGF5goTnSE8tQAiCMmIBa77LZPk+ANsHQcNJm50hBCjTCgG0YPzNfl22FjsNh5Jr9F39hhJFEqSR9SzGsAhnzRhyOUm3Iys+l6G+hWky7HbxWNFxfhozMKtGwDqRLDJ4DDdTt3VgaI8hj5wDwUqUzsL0RHPLYO/TIBKP8AEf4Yq4HnTDkMrGvxJpIlKKT4YBizn7sa6gCfwA3IwCzOcXDDMqVMbrlJ9SEfKRok236h8Q0RsdJrGgzE0j5h0i6QY4y0ux0W0h0qvlyN7Iod9zthI3DubmFhdzKximGYkBoU+kcpQbC7t8oqlYEnUd6xFpkzHPzR+zrLoZXC65yIozoBUKdAvSY1Buq2s4BhmOJZdYpFSESlCqx6lDc+V9VBS27mx1P2ok3Qwx4L6bSLLcqRVkLEySkiw8jbs2/bfse4AGFAilhmGdkiHKK6SgB5mWSgA4UHSbAGsKLAFCwMMOJerlUiPLj7RM4tUQjSL3Bd+yirPvQ7YCjj3CkjVH1atLBUilYOsmqg0SmQFrZboBqsKdgDjxwLhC5h0zTBAiFvs8UenQm+ku9dLSkjxsv174mVyUkM0E2ZIlklZoy1HTAWXUixDwpKlSx3JK9hgn098LN5vL/dDrmEHsJgdY7ftgn/AHsBowMTEvEwExMTEwCT1iKyOYqz8M+d+4vfC5RJW+0iOqt4UyKPgy/1ZU0xt/WA7qcMvWYJyM9d9B7/AIjCqJgqj5mVE0m/mbLsas3/AEkDWDe4o+XwBfD0X7RAyfKYp9IrdQXgtD7aX1CvF14wiyaCKNpSrMrzTIQEZhqWVlQEKNg6tJGfxXuQLc5FD9tXyAkxbf5XJgDHbsHFSD+0P5JshJcN/cinZl37uubGtz+CsAo8Wx/ZoLTxWMxs5MhC0CzROGIazq3WwWEdlhsrxhiaJx5j45CQdUqAktYclFY111daY5QA/wC7JR3wwzOUcEoAAWQJewqxm1B/C2T+OOcN9SQPkY4w+uQwcvlqC0moRhSNABJ389q3usAu4VxBp5cykJ0h2QNOCdkCklhewlayNI7Es3bG2yOWSNFjjACqAAAb2H18/j5xhMlw7TlcrN8LUp5TJIihASNEvMJtmdeWDdg9PscThnD8s/LjKBiwMhpVM0ci/PHKFAIQkgg7dtJ2rAbD7AVLADp5arZ/ruX/AJEHFMkOsgrv+s/nMlfyU4zEylo+bGhQMrwqseYkDicsEUgBq2Ybr3C9R7Vg9XVRGyzZwB4ywRnJcvrjCIusEEnURsa3smtwDLNIVdggHMkoRg2QNiXdv3V1k/UkL5wFHklzEgyym4ICHmJ3M8pOrSf2l1Asx7E9PjaMJIwIuYz5mVeuS75EQs7MFWyN1UmizEt2FAyGaLL0EUaNISMJuzGwVQDsSSZDf0JJFGgaZ7PCOlos77Ko7ntZ32CqNyTt+ZAOH4FJIuWhIzMyAxghbRVFEilBy0lr+9qN99uw1oKwI887AMwGpu4UdkiTbsCa/eJJwn4YskWTy8ZtdMEdgqbsruCefHv+WAH4NLJJNn4ixYmJCG2LWyOoHSiC+1DSPzxRwgmOHJ8qjmJoRpLCyq6aJ8VHENJ0bdq3Jsn+ks8PtU6NWpgrqRrPQlrpOp3AKnfpYjrwr9PZltEsIAaaNXgUox1oiMFJRXA1UbLFSSWVQR8tA4yirBBNKradfwoPvMdJYRtR+Z5JGkf2IZewGBeHpy52Mi8rloJZZNeuaRpGKIsjKoAHSx0JYsL+BOGZj5iiGppFGiOP5Rl1oAs4O6bbWRqOygfNYM9o8hcl2EizSt8qiPLpaF+/KTm9gNRKoT1GzgDPUXqxURoomKSsHVX6QE0OI2c6jQUHXuaHw2wm4XwsJKIVuJpItaEjqWaCQsrv2LsyudRAAZQRv5r4FBIsAd3kDzqKK99AtlCBd2WzqKg8yy1q42wSsrI0DakIjkVwVsqysGSQxUKsgm0FKdOoBSpTAP5Zzmsm7BdMq7lPKTQtqCn3GtRR8hgexwv4hxArmY54tB5+V6dQkIpXD6jy0Y7BwN6/HDLOH7PMJu0cpVJt+lWrTHL9L6UYnwUP3d1kiCN4VY6Vilni3NdMkfPjG5HYBR37rgKsv6kzRz2WgfkhJA7Hlh7OhWNHmAFd67D88bQnGEyjL/pPLWEYmOcBgV9gRWl23oNdn7x2F7brAdvExLxMAn9aNWRzB9kJ/gQcL8vEwJogurbE1TFgAre2mZBR8CQXvhh60esjmDV/DP8AOhhWmgLYvlhNvBOXc+3hoG/MAe5rABZDPxwZ0NK4jhGWJR3atSmRQikGqkT9WRuSFGKeFI3JmNgrJrmTb7sqFl/9SIfy98HcYzhWbKs3UY5HWax00wjQvvtXWj+e+F+YzckDyZSFQ0wd1iVqC8mUc5X8Com1L+H0wFvqjiYdZYQ6oqB2aRh8zXzUy6t2DkEWO4/ji2XiDvIyRROvQuYhb5HjWgkiaGHxLI+TcHULI2IDmy068Pjgj0OZHCKukrIrBi7qSSVOkq9se4N+d+JxRFginOdkMquFk1iMmPWwWQcthq0ggH5jQsi6rAXDhEbtmNMqvrhWQmZW16mDnmrRXRZG66e4raqxwcXpklmiR/tCKBLCCGQjZyuqy27A6lPfbfYFhlWJmjjkjWeJlkMJCKzBSd5ZDsoWQEgBa2NUbNUROxy8aLJHKpVUZgoL5eIqWJY6wpKFYxqoGxZBIwHp88VZnWORjl4wEfTHGnWCWdxLRF7WQPBrZqxzhecZYYszOlyUIstED8zOKLgnzIb38Rre+5PiTL/aJnWRhyISWzEm2mYKxkhjPgBFbq87bjcHHqLMPmC+amIgy4GiFmA1hSd3RSD1yUBZs7BQp+YhZDMIYmlldObKdRLDcnlqVVR3KozFAo8H3Ju/h7uWMnKLaWdY3l+FGiFj76nZm2309qHTvY0M2ku8URgAUkzSjXmZKI2Ck9N2ne71rS+wqwRMA8qSTE2SslGRaBWRQt6F0NYYKBRpgOkFgM4hxCMuJJc0jNHuqQRGXlkfM/3+uiBqYCgfF3gVJZs1OkInzMMZR3cuI1eUK6p0ctRootRvfttVHFqZlT0xLIWWQo0fKOzDfpI+Gm5PcmrTuEWwsvxDlyxdYYwZr7OfGuOUGINfazSXW2qCQ7GwAeT8Ojy2YyKwqEBeZGrctqhL9RO7Esimz7YDzGXi+NZb/WXYMtq0bkJrIcbjpZfyEhOoCsU8b4+A+XJeJuXmY21BwrqGuNhJE3UpCv3Ht2XtjvF5wmYzcFLcnLnUsQAlpynY+SOgAhd6dtx3wB+T468RZJqdu0coXSJCLCRuN6cmgPB1qBRNEXIZbmmDKixy1jzObNEFpGAZY2Plna2a/uqB5xRnMuI8u+YmnlkKDQUXTGruSqgbWx1tpaw42KkdhWh9L8HOXgAfeV/iSttvI253HcD5R9FGA9ZzgSMG0Umq9Sabie/2ksAnYdS6W+uEGZ4RIqSrJqVSh67LaTR6yygNIBQtqWStm1imXZnGE9V+ojPI2Wh1GJL+0vGQGoAlokLMFvwTexIH4g+9McQjzeSjBIe4gkiHc2Fp1YfX+44TcVkOXljVnt1khEeqyzqHZVPcBiEkkRrI/VqTWoYAh4bCArHLCeJDy94+Tmo+jmDZNKzrpFgijX7RvHscDy+0wdp8uGEsD8yQrC19StT7C9NGiRRDeDgDY8wTxPKXqLcuYGyp8WQakkqunaxVjbG3BxhNNcUydrvpn3Ou/kuzrRe1eL+bG6wHq8THnEwCn1sf0DMeKjJv8CMLwWtWUU4YnT45oBM0X9WZbdT2um8jB/revsGYsWOXv+Fi8KMu6hNLOSoVFLju0RI+z5n21Rnpc/uknYAYDykSyyQIOqJ45ojf3omjDxn3sAGMg+VN4T+pom5cOYckywOcvKVLKSVb4bkjdA1arv8ApB3G2Dc/m2y+ZyxZSA8x1EVoVnBSVN/lGoiRbPaV9uwwz4xklOYkiaguci6b7c6H5b+pUoR2Hw/JwCZ5Iue8uieCZSI4rDMXn6iQW3VzVKdRoqb22r2yu8X2ebRPl4pgZ3hL7ai8mityVRihZlNhSBV3iiLLTZvLENWa0goyalSaGQWjWD0SkDUAXI+UEb4rHEUjXMqwbIoY6jy7pQlOgqTZFam6VIQgmhZ84BlGgjk5uXGuJ25UUUUxWgisxddyoBYPamh2Ox2x6gzUnLWKA/MWhiaSOpQdzPI3VWhelrIstse9ms59Wm56zZdgYHvTl3tVBW0Zg5YM1kV7pQHfBkavlMtJPIA2adZGVF7R6i0zIoJ7KSWc+aHelGAqlghVBAFvLZdgjKPmzM+xWKvvG9LN4LUDsrUeYJQVml0NN4jvohBIHSaNsLCtLX3roKNOF2WkSNcpmHUmOIPHJe5hndgryuOx6tSFvu677E4e+pJTHl2lGgmIauoHSV7Mp9wVJ2HcgfTAL3SwJDyzFEddLIWLFC+iMUgqm0DffoUVYxTDw+RQVY2z6mLEC9THU7Datm1C+1NBd1hamWgjzGgvPK0yxPM4DB0KNrDSdmiViUND5RH4GPDvPIHjfNus0S6Yo4wCZdNbs1HmOGBRwNgbJ2vABcb9XlJWjmTqC7ywsQktCtMqBxaaumw1itttQPp5IsxljMsixcoh1y66AyGJkaSwRYUUSF0jy53asMcnkEEsUqwDMxsHCa9AlUkmSWUoVVAC5ZSO4IULsawJwjh0skUbLFFFFNEcuSQWlaMo+iQ9hGGO2xNh1J7DAav1hkhJksxahmETspoWCgLCjWx2wp47mBzIp1UMr5Z2G4A+FolXcqfuNKAtb6j2qxouEZgT5aJ/EsSE1260F/34ysbBuHZKRkEnIliRgd7Ac5Yij3N6djtYHtgAkzhaXLZOdo20ZmJtSEFZV5TsjNuesyqb/EfTH0QPjAwZVGh5DJDFCZ3UOsoEsXL1FJDpXTalUQHVW63ZOH3prixzMDxyi5oqjlFEa7W1kW6OmRaYdu5wAPqn1NbLBFLykZ9EuZXtHW5RCPv/ALRB6QRdHCVpliycz5eIcuPWDvS9fJvSSCXIK7+Oob7Vh9xPh+iNwVXVIhiCLpCxRd2jQEadzZaRl0juQQqqcwumKBsrznjJnWNyB8JY30ku4dfh7EpVqSzKT5wGnPEYRJOjSqHjalQsuo6MqBQB331nx4wHPk3y5eWAKQgPNjromRQYwprpVwsbtqINlgpsHarOTQxTGFUTNydbBXZdTvmGBINIVukBLdOmOzjzkc/9mH2TM1qRVcyarj5QGynpBBAQR+SS4O5bAcyOWX7dkniUCB+eU6ArxtyiGhfzS7kA2RbC9hjfq2Md6f4Y7Os7/D15jXHG4pyogeJnI7iWX52H7oPvjYBawHu8THm8dwCr1s1ZDMf2Z/DuMIFkIGoC2QuWjFUfGby1eQf1yDze22NB6zAOQzF9uU38t6/lhApoXq+XlhnO9GryuaJHjvHJ7gHwuAB41kFeOOInVG8sScwHeu0M+r96Esmo92jHveG7czNZU2FOaysgqj/SRUd+2nmKTt+/hdxWVQFTTpCzwEKBZ0Gaiu+1xS6wO40svvhi2Z+z8RkcnondYTt8sgiRoj/vda376MAtzGWhbmTxgxtLC+agdSUkDCM82Nip3ptD6TfzN7YuzXEsxGHR1jzUaGQESgKxESIxNqukk6iN1+73xbxHIuplhXchjmssBW43GYy4v3DMK9pgfBrwGWaF5VIPM+0NsQSOa8caA+xIA2OAHGZgR4laLM5dY5XZUb4mXuJiHZeoha3qqokEC6IZZK5X50yU0igBTXwk5piaP8SrqzHyR7AUHxKT4cpHg8QQfmpf+Nj+WC85nhFqsEvcwVVFtRMcvaxSjS3UTQr32wAPDg0OZkCdQmjilMZrQ9ry5av5ZNXV7GyD7jxk55NEiQi1VyyZWUMJYeW4aMrqILxkgEoDSggKSRpInHubHPDNJuWmaBgjaAqFQ0aoSRtvqJY9RG+2w0X2GF10TKvwyCCSyMh8MNJOjYdwwHbYXgEo4oWfMmKVNbZd2mSSLSweOPSiKjHWKAYtdjtW5wVOskYWSO+Tljo6lVX0Oo1dVEcoWlkqCdOq+mzTx3JlotLcufXUcTZgRsyMw6RzI21MD2GpbsizhYnBAjczm5hGAGoZ2MywvpXTZdCVXbyTa79q2A4vLl+c7STKzTgWnLeIaypkCK6KzyAhzUa9wPmKnF/BBEsz/ZedmIkCgOsrMqSsCDSM4VtirEqOkmq8APLNnoadIo5Y/iFXjZp65riRn2IdjV12sbHA6ZrWk1PNlpREUTSkyvLps82UlO+5obEa23O2A13omUnh+W235Sj/AISVB+l12wnmU/YeIIy7RTzMAfI1LmB/ff4H88C5N4IuVlxnl+yhGeS5QjFrA5YNhljJYkqKrSN6JGPGS4vlFfPwrNGI5Qojok2WiaJwO5atK/x9sAyzsxQM1xwPl2MwjVQCYrOoubOpdBlsIBTqa7C+OXy+e57B2hkRIpZW0qt2wQ6dtKA6RZ/ab3wIOKhXuCFi2gJpTLOwqlL9QKgkGgBdUu5F3jv2KUqwXI5hoitGKadFDDqJpQzEd6EYCgUMA3zkhDM7LQuyTXTptlFnYsACwH6uMAk2e6jLSSrJNHDHGebFqUSMQoCaltwUJN6xsSSQQzkEkY8ZKR0hjSTO5aJNKlAfiyhfmQaW0gkX30Enzi//APjsUwrlT5kspTnZlmRFu91Vhd2dQKxnfe8BRlWgmTKjJxOWiVieWVQxsyAfEkA0aiQCR1WPulTWOZPhSpKHdn4hnBQNGoYiDa8xqoaTRGrU1gUgNHDfgnD2zGXQzTMyDUoSMcpGEbGO209RDadWmwvVVUBgr1BmBl8tohARnIhiCLsrPYBCr7UTt7YDO5fMu/FcvrkMmlZtxQi1KlOIx3IFhS5JZjq8KAN+uPn+U4asPFMokYIRcvJW25ADKNQ5akE1e97nvj6AuA7iY5eJgFfrav8AR+as0OS2/tt3xneDoEhDOgKqjLIm7Dl9sxEP2gpqVPdXYDvjUeqYNeSzC97ifb3pSa/ljCcB4zmMs1yxCaIxQ00XzCo2ZG3+YiMMhNC9C798AfxyFRHGSQ8sOahUNt1o5AR/rrj0K3gmM+2KfXJGjM6vu5qCiLu/s47UDRPYfWjjmf4hA8UcsLhlXMZdAKOpIxJrCsnzWhMiivDed8Mc16dlzpl1jkQPMsqlh8ZikSxL0/Ki7E9VntsMBZw/ibZzIxzJTZmBg1Cupk2ZfoJUsf7w9sKM1w2LU7JQjljkzEEiMyM16WMZK0Toe20k9mqumhzKZbM8KlLyKr5ZiA8iA9P7xUC1ANbUbs02HPFch1cu6izB5kDeIsx82k71ol3NdiTIPvDAAS8Ol6ozJaMc8xDIC/SWjO4IDFlN2Rtv3w64PklWMEdRd0LMxt2vLitTH5tyaB7A7Vhf9sLAgromjXNmSNiOkyqXUg9mRiNm+h8g4KfijZeCMKuuWVI+Uhv7sShpHCgkKtWaBPtgAfVea+CqiMSEKmaksalRI0UdQ31Bt1ojcB/YY85bP2Y1gZerTUUo1KtgtriOrWE0iwULKSyhQOqr8jlSsbMx1lhckvYMaogMhpUG4CmRQB4GA8jnQgbLPHC8C1JEJWC/DfsFY60JR7G7DuN9sBfxHiL8sLJlZNfNiZSjiW2QiVhTVIKVXFURYIvBWUzuS2udFLAUJUCd97qQAH8sVy8qvnzWV2KhmAljGoVtIRKqiv31rfti6TicscY5b5bNRBSQFUqdKDb5GdTfSoGkbsO2AYQ8AyzKCqqT+3D8M977w6RtgLg/DDoZo5ZIZS7JLqqUlozp0kygvoAGpeobPfnYeVIW3kyFdZTVHywS4IFAq0bMPm3quk+N8CzZuAKxibOxswuOjNpkLKxStWoHVp2sCwu2wwGgkyWZ/wDHiY/v5e/z6Zh/dgDNicZnLxmVV1CUh44aCsibCmdgbVm7+22Akc7f/wBhmB5IZVsALRsGHc6/5H88C55WbQwzmadlRmBjgsCTToAGmH71yf8ACO3kNUcjIR1ZqQ/1VhWv/TO+KJ+CRBGeVpplALNzZHKAAajaLSVQ7FfbCeSPSQXHEJIlV7YsyeRosXGWsa78drxJcvCKAyDv4+LKrAAMI9O8r0L27eD7YBlwGaHL5eLW0MLlFLbxobIuj2NiwPywQ/qnL7aX5hJoCNXfURZq1Ujx7+MIYeNpGSFhycLC/OptigNhI1N9d9/BP1xfLnHlVmmaYonMI5UPLTSAy6y8xJNpqPSbAb3wFPDOKTQ5SGNIghCKpkmYBdRUFn0qbZSxXdivzC8ANBznjMkrZiV5ECPoqCMJKZHKbaP1SjsWPzWcaDL8NkkKvyIFsDS0xeeSjvdNQT8A35eMLMnmWzAE0sytpaVY7ZYlVdRTWFrXqIFbse+ApySD/S8RVVoZdwdPL9yL6CRt2q9VH2GN1rxiuGyKeLJpYNeWksq2r76kC/8ALG004D1qPuP4YmPNHHcBzi0ZaCVQLJjcAe9qdsZfhsZiOXDXqWPJA3ubYTobr8avD31Y2nJZg+0L9u/ynGX4Z6QlSCOXKy/MsUvJl3S16woK1pGo2KA8774BdneCqRsCjxwOyuh0uPsuYZXI9yyEd7oqnthlBxnO5Ryj/pcSzCEH5ZupQ6NdaWtTW/dhV7jFEPGFikSPOwvASuZRttSN9okWSlZd62YbX4wxdNcUxjKyE5WGRGQhlaXLliKI9yI8AbkfVmWzYMLgxswZWimGk+xW/lJrwDYv3Bx5y2RWL9Bmt4XB5DEm6U6+UW7iRPmQ7dKit1OAeIZOGV7eMNHJLBLR9s0rRHtuOtQ9+++Eec4ZNBCVSZnUCZtL23LbLSVqiI6kbTcgrfpI3usA+OQd/gTMRmo1cRzEdOYhawQQO+xCsO6kBh3wPwgBjpdh9q0hHjkpT8LYJGWDRug77C+rVYvEh9TK4WHPK0EyUyzADTqClhIpAIQkA7G1IJG4JGHWQ4WMzFrzMK6pVXUhPT0Xok0/ccqR2NgaRfTgKJkOv74auxu6vfTZDV/ZSn+rhVxMuksUyO/S/KegmqpdlD8xQVJfQakUH947ENc5w98rH05hWhuuTmRrBDdo0dfiFvABDk9qOJPlWzGQlRoGgcxHSjuG3rWtNqsAGrvTR/DAHZeNtQJUX5uBlb82Rip/LbCTLcgzZpJY8uT9oJHMYLJ1IjbWvvVdQP8ALBWSz6yhHkHJlI0uHmeFywAViADTrewb+GA+GyMMzmF51fEHQJlLNcUZDU6aZb7X0mtje1A0T03CaCDMIvgpO5QWCCRcjVsT484C4bw0nM5iMZiVeQYip+ET1w6d9UXgWBXucMTCQLZVv3MDKa89cROkfWsD8EkvP5ytwUyzA145bVv5v/ngGKcOzH/nGr+yiv8Au/ywJKspzIh+0SVyWkYgRBr1qi18MgCtfj2w904SZQXxDMGvkghT/iaWQ/5YCx/TiMCJJsw4PcNMyg+O0ekfwwBxTgkEbwALZknVG1u7llCSOynmM1jp7Y0jDCbio1ZvJqB2M0n/AAx6P75MA0yuTSMVGioPZFCj+CgfXCv1hLWTlHl9MQ+vNYR1+YOHPjCP1ISTlU8Pmor/AAj1S/3oMA0zswjjdhsEVj+SKT/ljIeks0yZHLjqToLGny62WdmvrJbff27HGk9RH9Fn/sZP8Bwh4ErjK5cKHFQx9srq7rfzM243PjzgPOTzYfi0RDav0WQEmRHI61NdBoD6Y2OMfko2HEoS2sXl5vniSO6aPsF7gX57Y14GAmv8MdxLxMAL6pP6HmKNHlP/AITjx6Ue8ll778pR5+6NPn8Mc9WtWSzFVfLIF9rOw/nj16Z/1PLn/ZIf5d/z74BhPArqVZQynYggEH8Qdj+eMxP6BRGMmSkfLSGuzExmjdMt7jx7D2xq1xw4DAZviWZyq6c1l7TSqCaEChymuPpuh321aMHZbiMOadOTIrappSV3DASZdgbB8ax3G3bGx04z/FPRGWlYuFMUhv4kR0tZ80Nr7b0LwARy4MbhgDeVyspDDb4bMWu++wo3iZXJSRSmPLy6AJJV5clvFsEkjVd9UY5bkdJrpHTgHMcL4hAJBYzqPG0RJOmVVN+/zGz+92OGHDuNxzZggHRIZEYxSDTIPhGJtj+Xua37VgDOAZcTfpM1tLqkRVO6wBXaMrHt5rd+7eaHThf6glHMlifW0UjwB1AJ6OVK7KAtsFJjGqh2LfXDTgM2kZoE0I8zNdmgA1TbnwOu7xn+J50zRSZuLmIoeBo2ABZxGzK7gEUqkOQNWzBfY4C3h2dk+HGjJmekaijhW6Ywzk1aEXpQB1U77nFOTzyI0uoOI3lNc1IVUkIsbggqsZooRqVxf998/FVlpmSJz01KA0UgBIJ0swKXXtNXbA+U4+sRKDMPHpFqmlJRXWdmQPShjGg1ONhfdsAxy8sLseWigrV8tZAfp1QOwqva8FcByWjOZxqNsINySe0Z8ncntud+2BVBnUG+H5g0NQIog1uLBk834xXnOAOykJk4Vcig6TkafFraCyBdWNjWA14wh4Ml5vPN/tIl/wCGBDf1vVhVD6fmTmFcq+o7p+mOFWlAAIDWdwWJN3qOPEXp/MKbEU1nRqIzZDOU+d2IIBZxpX6KKAGA2gGFGaT9OiJ7Ll5TftckQ/u/uwmHDHU/Ey87GRyEU5x9KjTqr9Z26WJJvc+1AVTKlKRw+JrVGHMlDH4jBVB1K259vxwGnn41AnzTwr+MiD/PCLOcXjnzGWeEtMkJkdzGrEKWj0oSdlHcnc9v44A/0iP1JGQyyuJFbS2ogIdJ2AjsPdgHcgnBuWZTzEWaaYudTCCAJ82wBZwRVAKOvsoGA98W4nLLl5riEEJhJZ5iCSHRrCqp06gNqZxuw2wk9OopQjmcyON9CSSS5gaqUa1REamVSdINLsAK84P4xE0EbTjKBjGAdeanMjiyBqCguBVk7Mtb1WOZOTlFyczbSOZGEWYyyKWICnpZb7AeT3wHjhzIOIwBGVhypwaM5P8ARsL5rGvy+t+MbgYxQzTNxHJqeYQBmDqkkifvGBQ5RNVQNH3PtjZ4D3WJjmJgBPUkOvKTqRdxSe/fSSO253rbHn0w4OTy5U2OUu/vQon8zvgnirkQSkdxG9bXuFJGx2P4HA/pqYvlIGa7Mak2KN17ePwwDLExMTATExMTATCvjfpuHNLUq9Q+V1NOv4Ef3Gx9MNMc3wGMT0vJEkiSyvJAX1DSJXklsKqiQLZ0pQBC7EUT2wRLFG6lNTBmOhbtGYm+xkhBDe1G/YjGrrHawGJywZQFMmXmNDdZwHYja9MoejY8OOxxcuZaKdJJIcxpVXBIjaSi+mmBjlkvt7A/xONZLllcU6qw9mAI/ngdOFRrZRFQnygCHf6rWAVNxPh8xOvkFh35sYUixe/MUb4Hh4RlXzLaYoGjEK1SoV1l3Jqh81AX/Pxg6QSGw0EhBvbnRuPyEjV/L/lgSbh8B0a8my2R1cmB61HbUULUAas14wBh9IZQnVyFBqtiw27+G7YD4dwCNpcyGU6FkVUAkcaRyYyQAG26iT+ePQ9EQg9IABIvZgaB7DlugU996xXL6OG9Kh3J3kzG97bnmGzVb14HsMAyHpbKnvCG/rF2+n3j+OEqcFy4zxPKy6xRwKhUqg62ditCq7LVn8B5q9vS6AlpEYux20TznUdJ+a6Cih3N7/WsWR+kIQ2o5WEk1bPK7tXY90I7D3384At+K5KA7yZaIj2KBv5b/lhNkfV8JzE7R87Ma+WUEUbsCFSm70ASSRvWNFBwLLpRWCIEeRGl/wAavB1bVgMrnJs5m42jTLrl0dSpM7W9HzpTsa/hhxLw92VBzQKUBrjVwxrdurf8sMiMSsBic9kkj4nkQQhYrKWKoEvpOliFNWCD3vucbMDGX49wiV+J5OZYy0UYOpgR0nqIJF35GNNqwHvExVr/AAxMARmIA6lWFqwII9wRRGK8nk0iRUjXSqigN9h+eJiYC7ExMTATExMTATExMTATExMTAQ47jmJgJiViYmAmJWJiYDhx0jExMBysSsdxMB5xwjExMB5fHgriYmA7pxMTEw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4" name="AutoShape 8" descr="data:image/jpeg;base64,/9j/4AAQSkZJRgABAQAAAQABAAD/2wCEAAkGBhQSERUUExQWFRUWFxsXGBgYGBodGRgcGBodGBkYGx4cHCYgGRsjHyAYIC8gIygpLiwtGh8xNTAsNSYrLCkBCQoKBQUFDQUFDSkYEhgpKSkpKSkpKSkpKSkpKSkpKSkpKSkpKSkpKSkpKSkpKSkpKSkpKSkpKSkpKSkpKSkpKf/AABEIAQUAwQMBIgACEQEDEQH/xAAbAAACAwEBAQAAAAAAAAAAAAAEBQADBgECB//EAEoQAAICAAQFAgMEBgYHBwQDAAECAxEABBIhBRMiMUEGUSMyYRRCcYEkM1JikaFDcnOxssEVNGOCktHwBzVTVKPh8WSis9IWJUT/xAAUAQEAAAAAAAAAAAAAAAAAAAAA/8QAFBEBAAAAAAAAAAAAAAAAAAAAAP/aAAwDAQACEQMRAD8A+w5zMFEZgpcgWFXux8AeP44QR+o822w4fICf2pQPe/uVtXv5GNKTWPF/wwCWPiecO/2RF/rZkdq3ukO9+MevtmdP/wDny4PsZ2/yh/6vDiv+v54mATmfPab0ZXV7cyWv46O+BYOO5l+YVXLfCd0e5ZAFKeTcfYn6+/scaNe4xhODRxrAmZzLbc13UsRoUamlWlApvv7tZVu1DAOuH8ZzMzOoTLgoFJJeUbOCVNGOxdHv9PfDAfaSO+XU/QSN/wDrhT6enL57NsVZC0cB0tVgU+mx4JFGvrR3GNNWAUZ7OTwhWYxMDIiUEcEa2otZc9hZqvGLV9RwHs5OwO0cp2b5SKTcHx74p9SyaViY0KzERs9hV7nfsP8A3xI1pdJsaVYaQdwv34xXcoaKkDsVqt8Be/qKEGiZL2/oZvJCj+j9yB+JwFPxWeWTTlApUdLmWKVQjd+5ZSxrT0BPItsdzURNszagBRUEb7WQn9oh1AeHRSPvYJ9PmzMbBvMHqHZhoi3/AD717YDnpXir5jL6306hJJGdIIB0NpBokkEjxeGxOM1/2dx1kEP7UkrfxkI/yONMFwHQMTHDjowEBxwnHccK4CH6Yik46MTATEvErHCMB3HCcQDHcBy8TExMALxVwIntGkFUUS9TBuk1RB7E9jjJQJw8MDFJNlWJIWjKgPggB1KEeK+mNRx+RVy0rPqCKhZippgALJX94dxhRC4qSNgG5nzLZVTI4tHU/cSYbgg0sg73eAp+3zF1jyubGZYqGJaOMoq2ep3jK0W7AC709h3w74DnHly8ckhUuwJOkUvzEChZ8VhdwMDnSHSL5UWpqClyHlBLAdmoUQezAjwMW+ilrIQA/sHv/XbAO8YTgMQniM0h2V3RdfyJGNNAdlCs1hiKtWYX0jG8U7j8R/fjCcCyKGCOR3ZkV5CqkARp1ku2/eQHU4Y/dQqPNg09PZ5ZM7migOnlQbnzWvSfwYUQdr74064zfCs4hzecm1AJWX6iQFI5bNqs9hv59hhj/pVpNoIy4P8ASP0xfQi+uQf1Vo/tecBT6mUkQaV1H7QnTdAgI+oHwbWxR2vvisPSqUY7AFWN/KNlLedUZOlgd9BN/QmTgZkIM00rMDY5bGJVNV0hertfdidzR3xcvCiK0yvsb6gj3fiyurffe7+uADEQIAB03YK+VCmxR8mNzY/db6A49enIdEc39vL4NA7agL30BgwH0rAMsk6zfBEMxFAhWZNBXcFiQyqdOpK1Cww2obX+lcxryjuA1tJmDTG2/WtQJ9xVYCegAP8AR8Fb2HP/AKj40OEHoP8A7uy3jo/vZjh8BgO46BjmPXjASsecTEwEvExBjunAdbHnHpseQMBMdOJpxNOA5eJjtYmAB42pOXk0ycohSQ57KV6rb3XbceReEOTICUyUEWtBNnkhqkisd2gbdSL6SlbucOvULlcrMygMVjc6W7NSklT9CLH54z+Rn2Vo28ppLdqYaIS3vdHLOe9qh8DAMeFR1nJgwtjDFqajpfrkCuPHUKuvN49ehY9OQhB7jWP4SuKxTwZyM0Y99Ay4KXV0JSBH+MZ1Id+2nfvhPwTieaOXSOJQgtxzXp2Lcx+kINlOoqtt2LLtveA2uaziRrqkdUWwLZgovx3I3+mPnHAoUXLhp3tBI3KQts2l3JGirdyVar1UZARRxr+DcLj5hd7lnSviSEsdLAmN0vpQEd9AG6sO2GqwRRAtpSMKDbUqhR3Nnahdn8d8Ap4NwXVLLmJohcjIYxJu4CRhNTL8quauu4urGH7DCVvUJkNZSIzf7QnRAP8AfO7/AO4D+IwLnssvT9uzBct8sCWqN9BGtyzV9SR9MAfNx5TawKcww2PLI0Kf35CdC/gCW/dwLxA6U1ZyalO4hj1BTQsg0ObNtuR0rXdaxZNJNymKKMtFGjEWoL0oJ2QHRGNvOo+6jFKZUcqJwGLuiuWu3ZtKtYZt9Y8L2YalqsB5XNSOVjjrKxCwQAvMFDsCLjiNaWoaiVsg4s4CgiyUgAYBHzOxILCpZO5Hc/XHI11AFT8uxC+V30hfIrqZPwZDXbEy895Gd1oi82wI7EcyWj/8YC/0UlcPyo/2K/z3w7OFHpVCMjlge/JT/CK/yxbw/j8U0hjQtqrUupGUOoq3QkAOlkCx74BkMAZ3i6o/KWmlrVpugi/tuaOldjWxJo0DWCsxIFUk9gCT+Qs/yvGP4BnZHi1rG8ry1JI4ACNzArNHbsB0KDGKsD6Emg08eVmNF5a/djVdP8XDMfx2/AY8Pw2ZbKZlyfAkWNlutr0ojV+DYAbN5oaagckWDbw0w0KQb5u1uK7HYsfAstvUMa7SiSLereNgv4611JX11YCjLeomSZYMzFynb5JAbhkP7Kk0QT+y3/I4eg4yvqjORT5KYWrbSFGVgRcWplcEeekjbGj4eG5Sa71aF1X3vSNV/W7wF4x0DHAMewMB5rErHSMeawHcTExMBTNEGUqwtWBBHuDsf5HGF9J5cLAkTr03NEws2HQ9aX++gVwfDRH3xq/UwP2Servlt279v5YzskPLzU8TMF1yc9GHYB3AViK2eOYC/BWVvAwB/Cpv04o1cxYXVu24EkZEm3/iKysfAYOPGM9keIiGP4jaU+IweyDqGYnXYe4QMR51CIbmsaPhjA5uN9IBOXkUjyuiZAYz76CSv5fXGV4QkEaCadgWZ5NLN1aQ0zEBFF76opdl7mTyTgGmW4xM5WSBFjARkZ5QQOp47VUB1Ny3YkFgoptu+zLMx5eKQDMyNmsxsRGV1Hc0CkC9KLfZm/4sDcO4fmswvWPs0blWJIBnb4catQIIiBZNVm2+gwDksgxedIqjH2iQc028jNaIACewBaLqaza6huuAaQ8YlzGYSEkQRvC0w0ENIVBCgaiNKWDfSCQKpr7P+H8KihvQvU3zO1s7fVnNs35nGU9PRqOIEKSzDLOzM27EvOCCSfOjQNgB3AAxtqwAHqAj7JmCdxyZP8DYr4PAJMnAGJowxbjuCEUhgfBB7Hxj36mP6Hmf7CT/AAHHfTo/RMv4+DHt/uLgF6alJYinQhWAUhXLU3T4Cydxv0yGvLWJlp74ZmGH/wBYRt45kpG3j8MP+LRO0TBQH90P317MgNimIsA+DWM3wn/uiZrZrTNMC1hmBaXdrGzHudsA99L19iyx8cmP+SgYTcIeo8mTYMUsuTb8BrUflqiir64celodORy4/wBin81v/PCWU6Ezg/8ACz0Uw/B2hkP974Bj6rYvA0KfPIO226Ky6wfbUDoHey4HuQM3F2KJJIwihaNZKiPxI1NC5Cw2Ue6Ltv4F4I4rf2yJVOi4ntiaVgrLSiiLKk38y7MO/YLMvkZSs8fOAjT4SgFgV5oDhiFPLe+YAO9Batt8A8zGSVa6swXINVLMSa7mg+kC6F0Nzjw0ksYjMT8xXfSRJsRYY/OoDBtQC9QO5o+45muBQzvC5JPIsAK1hgRWl6/I++2D8zkQ0ZS2Ham1EsCpDKwLXZBAO9jb2wGZOWgzja0RkmoWhShqsj4gBqStTHUpNDUQeqsO/SeZMmUiZn5jUyl/2tLFQT9aAv64A4bCJE0yKrmJmgkAojUnZxdt1Lp28mu/zYpizU0NzVIY1HVGEoMpHQ8SiwjKAdQ1i6NhbXAa3TjuKMjn0mjWSNg6MLBHY/8Av9PGL8BMQjExMBzTjuJiYBV6lB+yT6e/Lar7XW1+/wCGMrn8gYc5ESwlcwyyZi+86syK6KPCqmpkUf8Ah13JONZ6iF5WbevhtuO427j64y2T4eEkmYyPrWVgZnYksi6aPsDG4QnYDSze5AA3haEZ9TqDDky7+7B8uC5PtInJb8dR84o/7PeGxmETlQ0mt1VzZZQHbZT2UG7OkCySfIAJ4WB9tjoURBKpHVQAkiGgGq6H1r/VEZ7Db3/2epWSA/2so8+HI8/hgNIcYXJiQSTxxKpBnzB6mKqhLlY2sAliTzLUb9CHat92NsfP8lxV2knjji1Hnz2zkqi3K7VYBZrjBNDtpb3FgT6VywXPuxfW75bW57btNYAHZAV0nRexJ98bkDGJ9LZNos/KGYO7QlmbSQL5umlG9IAoIB33xt8An9XS6cjmTV/BcV/WGn/PBXBP9Wg/so/8C4W+vGI4fmK7lAP4uo/j7YvTiYQR6SphEYsj9kAfEU31IvysKsWD22IOaxkcnJXCZ97pc2D/AMcv/P8AnjWo3/P/AKrGU5ZXhOZ96zft5klGAe8A/wBVy/8AYx//AI1xneOREHiQv5srHMPxRZFP07ovt3xpeEL+jwj/AGUf+AYzXBZ0m1iWRznJoXjZXQpoVbtEGkKRZ1XZJwGhzuWaWNXibS460J3VgwBKON7VhXbcGiO2E3FS8BaR1VlmXllXOqNHG8Jc0qrF3Umv2dyd8OvT82rKZdveGM//AGDA/GuLwKGhkBkLKdUSKXYrW9qO21nerra6NB54bFmAQCuXjUNTKisCwsjUu9CxpIu/vDDN8yq6tRACrqYkgBQexPsO+522xmuD5JwsatNKkUlmJFkVtI+YRNIFLXpH3WrZhZoFiIYIlZ4svHrIYtJJIWaNG2+ZmJ5jgD5R2rcp5CpuJlJ3kCl4mQyeFlRBQ5hDEXEaYhW6rsqDdCS8XygNMyiQjcSxSqxFbdOkWT7gDbbBeU4esu1loy2qR2G+Ycdvb4YIH0NADa7fgYBB6H4e8OV610F5Hk0VWkO1qKO67b6T2uvGNDWOAY9YDziVjpOJqwErExNWOYBT6lP6JNuB0Gie3/R7fnhDkrOazkYphztQU/dkKDY/uSoHX6FW/aGHvqo1lJT7Af4lwinr7VmTpIKyHqFEunLhMgUb/EjYJKoPfcDucARwiZftqoLPwGez33eOPf8AepFVv3kbF/oZP0Vv7ef/APK2LMhKr5iMgKJFjlV9PY6jE4Yfut84/H3Bx69Gj9Hav/MZg/8ArPgHYG4x809OyOzfCFgu7yGQ/DDs7hQNiW1BY1OkgBQ977jV8czDTSfZowxVQHnKNpIB3jjDfdLEajW+kfXCb05LrghRTaqGVna13LkituojyTQ3b64C/wBMZeRM/KJCr/oyEMoOnSzlh33JvWSdr70LrGzx8/iyEsObmVZpB8OMsy2AWIND9TLpAUHzZs/gLhxHNrIFWeRtBQyhghGl5FjUWcvGyu1k/gpN7iwe+uIryE+17Lt706mvxPa8dzGmxIlaSS5JH6pzalyNtvuuu1bHvZx31sx+xTbWegVdE3IgoHwfY48QZ3cyeDZdaNkDpL14dD0SL7AHwAQv4dmeVSMNK2FG98tj2jvyh+43+7saBW541wrN3Q/1ofTeaQYIXL7BAoOxABOpCGtuW228LAWjb6SK+hWy/wDdGaADCmzCUxtv17AWSTZ37kn8cBrsh+qj/qL/AIRhdx5wsuUkJoLOVJNVTxSDz9dOGsKaVA9gB/AVhDnXGZzJi+aHLrqkG2kykgopvY6FBajtbKT2wAkPE6yyQZdgXXpZh1cuMFtUgrZmoDSL3LLtivgeWHJ0+Eke7O9CRuWWPcmqInU9xvenf1PxUGSJOajkyhF05gMSCjKGZQi77g0p7hfIGPHpjMdHuVmlHSweiZHY0dIomwdB2YC13FYC7M5J3nMEMhh0Ksx6FZb1kKShrQxZSxKmm323Ns8r6c0gLJI0ka9o6AU+dT+ZGJ3NmiSTpwPwTMhszmnahpEMdg2tAPId/wAXPeqFCsP530qTRNeALJ/AeTgJq/5Y8wTq4JUggMVNe6kqw/EEEfljNcS4gN2jPNCtzhTDXGyC2VlJBVHXWu9aS1eekfhvEN2eJ20c6W9A1c2pCWIQ2JAfDRNqFgaSBgNniY4rY7gJiYmJgOViY7iYBL6uv7FPRptB0n69h/OsZvK5Ex6mV5BI1ys8nUQydDP2r4T2GqtUcp70K0nq4foWY8DlsD+B2NexrthewZdwQ0gYDUSOpwtRMfAE0dIT4bTXbAV8EAOZQ6QCqTJ+ADxloz7hH1aT+w6HscVcN4q0GUIUBppMzOkKftMZXYE+yqOpj4AwZwgp9oCqAKVmHhijCNU1DuSmlovpyxeM7wvMTc2d05StG8qR8wFlUM7SSMKYVbNFqYg0pB7KRgNjwbg/Ii0ltcj20r1vI7fMx/uA9gMIMp6VzSxiPXlwoUKdpCXru5Niiwq6/DBCcXzVoOZl+vbqhkXS16dJ+Kd9WpD7NpH3wcXNx3NqAeXl3sXs0i+SpG6miraVYH5dQJ2wHqDIGCOefOtHIW0s1JYqNdIADCyxN/mRgbM8PaPIOzrpllkikdR2UmaPTGK8IKXb2J849RcW+0W0yqkWXYO2li2uQC1jIKg6kJFr5fQPcYJ4hxZZ4GFNEyyQllkFMFOYUK1C9m0sPoQQdwcBZ62VTlJAxABaMWxobyp3/K/4HtgGbLmGz1qqtYo26FR4/b0r73zI+k9SjVVxvigzD6ebHDDG4bVIpLSOnUAFYAcsHYnu24Hvin/SMZX5k2Qkqsg+VT1Rhu9qeuJ9v2bHcgwh+GQy0qg/KGtI2ceD/wCXkNEH7rUfcKLZbh2YsFS2YlGlu41ZitJo1fjY4HyedTZUljY9o21LolEnUY2skhJfbvHIO1FQ3rK5qM8OKoauYlULqWUHMjTdtvQ832GAa+oONyLJyYhVVrk/YB3IQV+s07gnbqHc7YAy2blyWXkQRB9Jk0td228nxj/UptQ79tjVkcazi5aZpuUJo5il6WW0dOnUbNaStG/BUWRYwDnONc+0jCsRG2mOJtdaoyhkmcClCqSAgLFifwAC9ophLGZJWlUwc0ghQFIYK5VVApVVxtuSuoEmxingk4X7RqdiqSEsWIYi0UmmA61LB9mFNWxDbE2GRjHkGUqGkgaOzddUSyXtvY5YNWLoixgfM8P5E8cQAYSZcR3p3Yw2GBUdLKyvZXb5ek3pBArpCZ/qJ+UnV4BiG3YEb6hvZ23JJvGkfMLqCEjUQWrzQIBP4AkfxxkXkLQ5kliScnCxLWG6TKTqBAIPYdu97Cqxo3X9JY1emIAC9jrdrH/2jAK+LZBJAyyxhhR2fTJVnuupWIB8dt/wwk9PQgGTLtLTXrGsaSdVqLjYlWBKXWxtiVIBBOhnkGrlLSMB+rv7vjpRztYO+jxjJfbZBnajiia4SroVaiGe9Jj0KxcaTYCsaN0RVB9FySFUUGrAAOkEDbbYEkgficL+IcdEeagy+45uo2VtTpVukHUCGuj8p29sA8P4yQTHFHlge+gTlGBPe0aEEfXAfq7m/okrKiyJmowArM2z2CL0r4G4rAbEHExBiYCYmJiYBJ6xk05HMHtUZO3f8vr4/PCbJgINJbUsS6S1/PlpOqGa66jGdifFOfIt36tW8nMBXydyLANgi/zwnylqiFVoxhiIq3Md6cxlvroaivuAgHkkLuFxt9u1Mf6KVCKrrWVCxHsGDJIB++fyVcM12x23klKsTYrmsBq/qM2hh+xN7rg7Jzac9Egtl5LaSD3QleXKb7gKBGTd3WF/DI/mqh8eUm6Kt8RlGr2FMI2B+7IjfcGA8vAJYyzmUFiVigVtJbQzRNGWG5lULTNdAKhOrSTj1wfjX2iPVa61YK11Ws2scrAf0cwuNx2sgj3xTxjLT3y8uC2oNp1nS686PQTbbaiFdd9w9k/rFx74F6f5KknS7ybN+wQ4IWO6sRuNSG70yIu1VgC+GhmXNGPU+jNQy6DWohBGXjI/aXSR9WQd7N9zEXMy2Zlj+XktVXuwnkmIqrsWNvBJHcHDD0mG5uZ1EsDySrHuy8sqGb9/amH7QOC8032p2gjJESGppF+8wN8lfr+23gGhuSQAWenzGt2XMOqhZnChIiBypBGq7pZFb97vz4xJ58wCymVW0lyC8Sn9WYqJAI3tybHti91BRz55OYP/AByk4uz0Y1OPcyfzMQ/vrAKHzU6qxP2diL2MB3OqZb2kFWIrv976Y9HmlyOTk23C2YSLtjHfznYaQd/G22C8wAWf/wCCerNbV+ffzivMZcTMyuwWBRqnOwDfeEZPjuWYittI++aADIQRPG0k2TypjLBIeXEA87XpUqG7K1bWe1t23w29D5cGF5goTnSE8tQAiCMmIBa77LZPk+ANsHQcNJm50hBCjTCgG0YPzNfl22FjsNh5Jr9F39hhJFEqSR9SzGsAhnzRhyOUm3Iys+l6G+hWky7HbxWNFxfhozMKtGwDqRLDJ4DDdTt3VgaI8hj5wDwUqUzsL0RHPLYO/TIBKP8AEf4Yq4HnTDkMrGvxJpIlKKT4YBizn7sa6gCfwA3IwCzOcXDDMqVMbrlJ9SEfKRok236h8Q0RsdJrGgzE0j5h0i6QY4y0ux0W0h0qvlyN7Iod9zthI3DubmFhdzKximGYkBoU+kcpQbC7t8oqlYEnUd6xFpkzHPzR+zrLoZXC65yIozoBUKdAvSY1Buq2s4BhmOJZdYpFSESlCqx6lDc+V9VBS27mx1P2ok3Qwx4L6bSLLcqRVkLEySkiw8jbs2/bfse4AGFAilhmGdkiHKK6SgB5mWSgA4UHSbAGsKLAFCwMMOJerlUiPLj7RM4tUQjSL3Bd+yirPvQ7YCjj3CkjVH1atLBUilYOsmqg0SmQFrZboBqsKdgDjxwLhC5h0zTBAiFvs8UenQm+ku9dLSkjxsv174mVyUkM0E2ZIlklZoy1HTAWXUixDwpKlSx3JK9hgn098LN5vL/dDrmEHsJgdY7ftgn/AHsBowMTEvEwExMTEwCT1iKyOYqz8M+d+4vfC5RJW+0iOqt4UyKPgy/1ZU0xt/WA7qcMvWYJyM9d9B7/AIjCqJgqj5mVE0m/mbLsas3/AEkDWDe4o+XwBfD0X7RAyfKYp9IrdQXgtD7aX1CvF14wiyaCKNpSrMrzTIQEZhqWVlQEKNg6tJGfxXuQLc5FD9tXyAkxbf5XJgDHbsHFSD+0P5JshJcN/cinZl37uubGtz+CsAo8Wx/ZoLTxWMxs5MhC0CzROGIazq3WwWEdlhsrxhiaJx5j45CQdUqAktYclFY111daY5QA/wC7JR3wwzOUcEoAAWQJewqxm1B/C2T+OOcN9SQPkY4w+uQwcvlqC0moRhSNABJ389q3usAu4VxBp5cykJ0h2QNOCdkCklhewlayNI7Es3bG2yOWSNFjjACqAAAb2H18/j5xhMlw7TlcrN8LUp5TJIihASNEvMJtmdeWDdg9PscThnD8s/LjKBiwMhpVM0ci/PHKFAIQkgg7dtJ2rAbD7AVLADp5arZ/ruX/AJEHFMkOsgrv+s/nMlfyU4zEylo+bGhQMrwqseYkDicsEUgBq2Ybr3C9R7Vg9XVRGyzZwB4ywRnJcvrjCIusEEnURsa3smtwDLNIVdggHMkoRg2QNiXdv3V1k/UkL5wFHklzEgyym4ICHmJ3M8pOrSf2l1Asx7E9PjaMJIwIuYz5mVeuS75EQs7MFWyN1UmizEt2FAyGaLL0EUaNISMJuzGwVQDsSSZDf0JJFGgaZ7PCOlos77Ko7ntZ32CqNyTt+ZAOH4FJIuWhIzMyAxghbRVFEilBy0lr+9qN99uw1oKwI887AMwGpu4UdkiTbsCa/eJJwn4YskWTy8ZtdMEdgqbsruCefHv+WAH4NLJJNn4ixYmJCG2LWyOoHSiC+1DSPzxRwgmOHJ8qjmJoRpLCyq6aJ8VHENJ0bdq3Jsn+ks8PtU6NWpgrqRrPQlrpOp3AKnfpYjrwr9PZltEsIAaaNXgUox1oiMFJRXA1UbLFSSWVQR8tA4yirBBNKradfwoPvMdJYRtR+Z5JGkf2IZewGBeHpy52Mi8rloJZZNeuaRpGKIsjKoAHSx0JYsL+BOGZj5iiGppFGiOP5Rl1oAs4O6bbWRqOygfNYM9o8hcl2EizSt8qiPLpaF+/KTm9gNRKoT1GzgDPUXqxURoomKSsHVX6QE0OI2c6jQUHXuaHw2wm4XwsJKIVuJpItaEjqWaCQsrv2LsyudRAAZQRv5r4FBIsAd3kDzqKK99AtlCBd2WzqKg8yy1q42wSsrI0DakIjkVwVsqysGSQxUKsgm0FKdOoBSpTAP5Zzmsm7BdMq7lPKTQtqCn3GtRR8hgexwv4hxArmY54tB5+V6dQkIpXD6jy0Y7BwN6/HDLOH7PMJu0cpVJt+lWrTHL9L6UYnwUP3d1kiCN4VY6Vilni3NdMkfPjG5HYBR37rgKsv6kzRz2WgfkhJA7Hlh7OhWNHmAFd67D88bQnGEyjL/pPLWEYmOcBgV9gRWl23oNdn7x2F7brAdvExLxMAn9aNWRzB9kJ/gQcL8vEwJogurbE1TFgAre2mZBR8CQXvhh60esjmDV/DP8AOhhWmgLYvlhNvBOXc+3hoG/MAe5rABZDPxwZ0NK4jhGWJR3atSmRQikGqkT9WRuSFGKeFI3JmNgrJrmTb7sqFl/9SIfy98HcYzhWbKs3UY5HWax00wjQvvtXWj+e+F+YzckDyZSFQ0wd1iVqC8mUc5X8Com1L+H0wFvqjiYdZYQ6oqB2aRh8zXzUy6t2DkEWO4/ji2XiDvIyRROvQuYhb5HjWgkiaGHxLI+TcHULI2IDmy068Pjgj0OZHCKukrIrBi7qSSVOkq9se4N+d+JxRFginOdkMquFk1iMmPWwWQcthq0ggH5jQsi6rAXDhEbtmNMqvrhWQmZW16mDnmrRXRZG66e4raqxwcXpklmiR/tCKBLCCGQjZyuqy27A6lPfbfYFhlWJmjjkjWeJlkMJCKzBSd5ZDsoWQEgBa2NUbNUROxy8aLJHKpVUZgoL5eIqWJY6wpKFYxqoGxZBIwHp88VZnWORjl4wEfTHGnWCWdxLRF7WQPBrZqxzhecZYYszOlyUIstED8zOKLgnzIb38Rre+5PiTL/aJnWRhyISWzEm2mYKxkhjPgBFbq87bjcHHqLMPmC+amIgy4GiFmA1hSd3RSD1yUBZs7BQp+YhZDMIYmlldObKdRLDcnlqVVR3KozFAo8H3Ju/h7uWMnKLaWdY3l+FGiFj76nZm2309qHTvY0M2ku8URgAUkzSjXmZKI2Ck9N2ne71rS+wqwRMA8qSTE2SslGRaBWRQt6F0NYYKBRpgOkFgM4hxCMuJJc0jNHuqQRGXlkfM/3+uiBqYCgfF3gVJZs1OkInzMMZR3cuI1eUK6p0ctRootRvfttVHFqZlT0xLIWWQo0fKOzDfpI+Gm5PcmrTuEWwsvxDlyxdYYwZr7OfGuOUGINfazSXW2qCQ7GwAeT8Ojy2YyKwqEBeZGrctqhL9RO7Esimz7YDzGXi+NZb/WXYMtq0bkJrIcbjpZfyEhOoCsU8b4+A+XJeJuXmY21BwrqGuNhJE3UpCv3Ht2XtjvF5wmYzcFLcnLnUsQAlpynY+SOgAhd6dtx3wB+T468RZJqdu0coXSJCLCRuN6cmgPB1qBRNEXIZbmmDKixy1jzObNEFpGAZY2Plna2a/uqB5xRnMuI8u+YmnlkKDQUXTGruSqgbWx1tpaw42KkdhWh9L8HOXgAfeV/iSttvI253HcD5R9FGA9ZzgSMG0Umq9Sabie/2ksAnYdS6W+uEGZ4RIqSrJqVSh67LaTR6yygNIBQtqWStm1imXZnGE9V+ojPI2Wh1GJL+0vGQGoAlokLMFvwTexIH4g+9McQjzeSjBIe4gkiHc2Fp1YfX+44TcVkOXljVnt1khEeqyzqHZVPcBiEkkRrI/VqTWoYAh4bCArHLCeJDy94+Tmo+jmDZNKzrpFgijX7RvHscDy+0wdp8uGEsD8yQrC19StT7C9NGiRRDeDgDY8wTxPKXqLcuYGyp8WQakkqunaxVjbG3BxhNNcUydrvpn3Ou/kuzrRe1eL+bG6wHq8THnEwCn1sf0DMeKjJv8CMLwWtWUU4YnT45oBM0X9WZbdT2um8jB/revsGYsWOXv+Fi8KMu6hNLOSoVFLju0RI+z5n21Rnpc/uknYAYDykSyyQIOqJ45ojf3omjDxn3sAGMg+VN4T+pom5cOYckywOcvKVLKSVb4bkjdA1arv8ApB3G2Dc/m2y+ZyxZSA8x1EVoVnBSVN/lGoiRbPaV9uwwz4xklOYkiaguci6b7c6H5b+pUoR2Hw/JwCZ5Iue8uieCZSI4rDMXn6iQW3VzVKdRoqb22r2yu8X2ebRPl4pgZ3hL7ai8mityVRihZlNhSBV3iiLLTZvLENWa0goyalSaGQWjWD0SkDUAXI+UEb4rHEUjXMqwbIoY6jy7pQlOgqTZFam6VIQgmhZ84BlGgjk5uXGuJ25UUUUxWgisxddyoBYPamh2Ox2x6gzUnLWKA/MWhiaSOpQdzPI3VWhelrIstse9ms59Wm56zZdgYHvTl3tVBW0Zg5YM1kV7pQHfBkavlMtJPIA2adZGVF7R6i0zIoJ7KSWc+aHelGAqlghVBAFvLZdgjKPmzM+xWKvvG9LN4LUDsrUeYJQVml0NN4jvohBIHSaNsLCtLX3roKNOF2WkSNcpmHUmOIPHJe5hndgryuOx6tSFvu677E4e+pJTHl2lGgmIauoHSV7Mp9wVJ2HcgfTAL3SwJDyzFEddLIWLFC+iMUgqm0DffoUVYxTDw+RQVY2z6mLEC9THU7Datm1C+1NBd1hamWgjzGgvPK0yxPM4DB0KNrDSdmiViUND5RH4GPDvPIHjfNus0S6Yo4wCZdNbs1HmOGBRwNgbJ2vABcb9XlJWjmTqC7ywsQktCtMqBxaaumw1itttQPp5IsxljMsixcoh1y66AyGJkaSwRYUUSF0jy53asMcnkEEsUqwDMxsHCa9AlUkmSWUoVVAC5ZSO4IULsawJwjh0skUbLFFFFNEcuSQWlaMo+iQ9hGGO2xNh1J7DAav1hkhJksxahmETspoWCgLCjWx2wp47mBzIp1UMr5Z2G4A+FolXcqfuNKAtb6j2qxouEZgT5aJ/EsSE1260F/34ysbBuHZKRkEnIliRgd7Ac5Yij3N6djtYHtgAkzhaXLZOdo20ZmJtSEFZV5TsjNuesyqb/EfTH0QPjAwZVGh5DJDFCZ3UOsoEsXL1FJDpXTalUQHVW63ZOH3prixzMDxyi5oqjlFEa7W1kW6OmRaYdu5wAPqn1NbLBFLykZ9EuZXtHW5RCPv/ALRB6QRdHCVpliycz5eIcuPWDvS9fJvSSCXIK7+Oob7Vh9xPh+iNwVXVIhiCLpCxRd2jQEadzZaRl0juQQqqcwumKBsrznjJnWNyB8JY30ku4dfh7EpVqSzKT5wGnPEYRJOjSqHjalQsuo6MqBQB331nx4wHPk3y5eWAKQgPNjromRQYwprpVwsbtqINlgpsHarOTQxTGFUTNydbBXZdTvmGBINIVukBLdOmOzjzkc/9mH2TM1qRVcyarj5QGynpBBAQR+SS4O5bAcyOWX7dkniUCB+eU6ArxtyiGhfzS7kA2RbC9hjfq2Md6f4Y7Os7/D15jXHG4pyogeJnI7iWX52H7oPvjYBawHu8THm8dwCr1s1ZDMf2Z/DuMIFkIGoC2QuWjFUfGby1eQf1yDze22NB6zAOQzF9uU38t6/lhApoXq+XlhnO9GryuaJHjvHJ7gHwuAB41kFeOOInVG8sScwHeu0M+r96Esmo92jHveG7czNZU2FOaysgqj/SRUd+2nmKTt+/hdxWVQFTTpCzwEKBZ0Gaiu+1xS6wO40svvhi2Z+z8RkcnondYTt8sgiRoj/vda376MAtzGWhbmTxgxtLC+agdSUkDCM82Nip3ptD6TfzN7YuzXEsxGHR1jzUaGQESgKxESIxNqukk6iN1+73xbxHIuplhXchjmssBW43GYy4v3DMK9pgfBrwGWaF5VIPM+0NsQSOa8caA+xIA2OAHGZgR4laLM5dY5XZUb4mXuJiHZeoha3qqokEC6IZZK5X50yU0igBTXwk5piaP8SrqzHyR7AUHxKT4cpHg8QQfmpf+Nj+WC85nhFqsEvcwVVFtRMcvaxSjS3UTQr32wAPDg0OZkCdQmjilMZrQ9ry5av5ZNXV7GyD7jxk55NEiQi1VyyZWUMJYeW4aMrqILxkgEoDSggKSRpInHubHPDNJuWmaBgjaAqFQ0aoSRtvqJY9RG+2w0X2GF10TKvwyCCSyMh8MNJOjYdwwHbYXgEo4oWfMmKVNbZd2mSSLSweOPSiKjHWKAYtdjtW5wVOskYWSO+Tljo6lVX0Oo1dVEcoWlkqCdOq+mzTx3JlotLcufXUcTZgRsyMw6RzI21MD2GpbsizhYnBAjczm5hGAGoZ2MywvpXTZdCVXbyTa79q2A4vLl+c7STKzTgWnLeIaypkCK6KzyAhzUa9wPmKnF/BBEsz/ZedmIkCgOsrMqSsCDSM4VtirEqOkmq8APLNnoadIo5Y/iFXjZp65riRn2IdjV12sbHA6ZrWk1PNlpREUTSkyvLps82UlO+5obEa23O2A13omUnh+W235Sj/AISVB+l12wnmU/YeIIy7RTzMAfI1LmB/ff4H88C5N4IuVlxnl+yhGeS5QjFrA5YNhljJYkqKrSN6JGPGS4vlFfPwrNGI5Qojok2WiaJwO5atK/x9sAyzsxQM1xwPl2MwjVQCYrOoubOpdBlsIBTqa7C+OXy+e57B2hkRIpZW0qt2wQ6dtKA6RZ/ab3wIOKhXuCFi2gJpTLOwqlL9QKgkGgBdUu5F3jv2KUqwXI5hoitGKadFDDqJpQzEd6EYCgUMA3zkhDM7LQuyTXTptlFnYsACwH6uMAk2e6jLSSrJNHDHGebFqUSMQoCaltwUJN6xsSSQQzkEkY8ZKR0hjSTO5aJNKlAfiyhfmQaW0gkX30Enzi//APjsUwrlT5kspTnZlmRFu91Vhd2dQKxnfe8BRlWgmTKjJxOWiVieWVQxsyAfEkA0aiQCR1WPulTWOZPhSpKHdn4hnBQNGoYiDa8xqoaTRGrU1gUgNHDfgnD2zGXQzTMyDUoSMcpGEbGO209RDadWmwvVVUBgr1BmBl8tohARnIhiCLsrPYBCr7UTt7YDO5fMu/FcvrkMmlZtxQi1KlOIx3IFhS5JZjq8KAN+uPn+U4asPFMokYIRcvJW25ADKNQ5akE1e97nvj6AuA7iY5eJgFfrav8AR+as0OS2/tt3xneDoEhDOgKqjLIm7Dl9sxEP2gpqVPdXYDvjUeqYNeSzC97ifb3pSa/ljCcB4zmMs1yxCaIxQ00XzCo2ZG3+YiMMhNC9C798AfxyFRHGSQ8sOahUNt1o5AR/rrj0K3gmM+2KfXJGjM6vu5qCiLu/s47UDRPYfWjjmf4hA8UcsLhlXMZdAKOpIxJrCsnzWhMiivDed8Mc16dlzpl1jkQPMsqlh8ZikSxL0/Ki7E9VntsMBZw/ibZzIxzJTZmBg1Cupk2ZfoJUsf7w9sKM1w2LU7JQjljkzEEiMyM16WMZK0Toe20k9mqumhzKZbM8KlLyKr5ZiA8iA9P7xUC1ANbUbs02HPFch1cu6izB5kDeIsx82k71ol3NdiTIPvDAAS8Ol6ozJaMc8xDIC/SWjO4IDFlN2Rtv3w64PklWMEdRd0LMxt2vLitTH5tyaB7A7Vhf9sLAgromjXNmSNiOkyqXUg9mRiNm+h8g4KfijZeCMKuuWVI+Uhv7sShpHCgkKtWaBPtgAfVea+CqiMSEKmaksalRI0UdQ31Bt1ojcB/YY85bP2Y1gZerTUUo1KtgtriOrWE0iwULKSyhQOqr8jlSsbMx1lhckvYMaogMhpUG4CmRQB4GA8jnQgbLPHC8C1JEJWC/DfsFY60JR7G7DuN9sBfxHiL8sLJlZNfNiZSjiW2QiVhTVIKVXFURYIvBWUzuS2udFLAUJUCd97qQAH8sVy8qvnzWV2KhmAljGoVtIRKqiv31rfti6TicscY5b5bNRBSQFUqdKDb5GdTfSoGkbsO2AYQ8AyzKCqqT+3D8M977w6RtgLg/DDoZo5ZIZS7JLqqUlozp0kygvoAGpeobPfnYeVIW3kyFdZTVHywS4IFAq0bMPm3quk+N8CzZuAKxibOxswuOjNpkLKxStWoHVp2sCwu2wwGgkyWZ/wDHiY/v5e/z6Zh/dgDNicZnLxmVV1CUh44aCsibCmdgbVm7+22Akc7f/wBhmB5IZVsALRsGHc6/5H88C55WbQwzmadlRmBjgsCTToAGmH71yf8ACO3kNUcjIR1ZqQ/1VhWv/TO+KJ+CRBGeVpplALNzZHKAAajaLSVQ7FfbCeSPSQXHEJIlV7YsyeRosXGWsa78drxJcvCKAyDv4+LKrAAMI9O8r0L27eD7YBlwGaHL5eLW0MLlFLbxobIuj2NiwPywQ/qnL7aX5hJoCNXfURZq1Ujx7+MIYeNpGSFhycLC/OptigNhI1N9d9/BP1xfLnHlVmmaYonMI5UPLTSAy6y8xJNpqPSbAb3wFPDOKTQ5SGNIghCKpkmYBdRUFn0qbZSxXdivzC8ANBznjMkrZiV5ECPoqCMJKZHKbaP1SjsWPzWcaDL8NkkKvyIFsDS0xeeSjvdNQT8A35eMLMnmWzAE0sytpaVY7ZYlVdRTWFrXqIFbse+ApySD/S8RVVoZdwdPL9yL6CRt2q9VH2GN1rxiuGyKeLJpYNeWksq2r76kC/8ALG004D1qPuP4YmPNHHcBzi0ZaCVQLJjcAe9qdsZfhsZiOXDXqWPJA3ubYTobr8avD31Y2nJZg+0L9u/ynGX4Z6QlSCOXKy/MsUvJl3S16woK1pGo2KA8774BdneCqRsCjxwOyuh0uPsuYZXI9yyEd7oqnthlBxnO5Ryj/pcSzCEH5ZupQ6NdaWtTW/dhV7jFEPGFikSPOwvASuZRttSN9okWSlZd62YbX4wxdNcUxjKyE5WGRGQhlaXLliKI9yI8AbkfVmWzYMLgxswZWimGk+xW/lJrwDYv3Bx5y2RWL9Bmt4XB5DEm6U6+UW7iRPmQ7dKit1OAeIZOGV7eMNHJLBLR9s0rRHtuOtQ9+++Eec4ZNBCVSZnUCZtL23LbLSVqiI6kbTcgrfpI3usA+OQd/gTMRmo1cRzEdOYhawQQO+xCsO6kBh3wPwgBjpdh9q0hHjkpT8LYJGWDRug77C+rVYvEh9TK4WHPK0EyUyzADTqClhIpAIQkA7G1IJG4JGHWQ4WMzFrzMK6pVXUhPT0Xok0/ccqR2NgaRfTgKJkOv74auxu6vfTZDV/ZSn+rhVxMuksUyO/S/KegmqpdlD8xQVJfQakUH947ENc5w98rH05hWhuuTmRrBDdo0dfiFvABDk9qOJPlWzGQlRoGgcxHSjuG3rWtNqsAGrvTR/DAHZeNtQJUX5uBlb82Rip/LbCTLcgzZpJY8uT9oJHMYLJ1IjbWvvVdQP8ALBWSz6yhHkHJlI0uHmeFywAViADTrewb+GA+GyMMzmF51fEHQJlLNcUZDU6aZb7X0mtje1A0T03CaCDMIvgpO5QWCCRcjVsT484C4bw0nM5iMZiVeQYip+ET1w6d9UXgWBXucMTCQLZVv3MDKa89cROkfWsD8EkvP5ytwUyzA145bVv5v/ngGKcOzH/nGr+yiv8Au/ywJKspzIh+0SVyWkYgRBr1qi18MgCtfj2w904SZQXxDMGvkghT/iaWQ/5YCx/TiMCJJsw4PcNMyg+O0ekfwwBxTgkEbwALZknVG1u7llCSOynmM1jp7Y0jDCbio1ZvJqB2M0n/AAx6P75MA0yuTSMVGioPZFCj+CgfXCv1hLWTlHl9MQ+vNYR1+YOHPjCP1ISTlU8Pmor/AAj1S/3oMA0zswjjdhsEVj+SKT/ljIeks0yZHLjqToLGny62WdmvrJbff27HGk9RH9Fn/sZP8Bwh4ErjK5cKHFQx9srq7rfzM243PjzgPOTzYfi0RDav0WQEmRHI61NdBoD6Y2OMfko2HEoS2sXl5vniSO6aPsF7gX57Y14GAmv8MdxLxMAL6pP6HmKNHlP/AITjx6Ue8ll778pR5+6NPn8Mc9WtWSzFVfLIF9rOw/nj16Z/1PLn/ZIf5d/z74BhPArqVZQynYggEH8Qdj+eMxP6BRGMmSkfLSGuzExmjdMt7jx7D2xq1xw4DAZviWZyq6c1l7TSqCaEChymuPpuh321aMHZbiMOadOTIrappSV3DASZdgbB8ax3G3bGx04z/FPRGWlYuFMUhv4kR0tZ80Nr7b0LwARy4MbhgDeVyspDDb4bMWu++wo3iZXJSRSmPLy6AJJV5clvFsEkjVd9UY5bkdJrpHTgHMcL4hAJBYzqPG0RJOmVVN+/zGz+92OGHDuNxzZggHRIZEYxSDTIPhGJtj+Xua37VgDOAZcTfpM1tLqkRVO6wBXaMrHt5rd+7eaHThf6glHMlifW0UjwB1AJ6OVK7KAtsFJjGqh2LfXDTgM2kZoE0I8zNdmgA1TbnwOu7xn+J50zRSZuLmIoeBo2ABZxGzK7gEUqkOQNWzBfY4C3h2dk+HGjJmekaijhW6Ywzk1aEXpQB1U77nFOTzyI0uoOI3lNc1IVUkIsbggqsZooRqVxf998/FVlpmSJz01KA0UgBIJ0swKXXtNXbA+U4+sRKDMPHpFqmlJRXWdmQPShjGg1ONhfdsAxy8sLseWigrV8tZAfp1QOwqva8FcByWjOZxqNsINySe0Z8ncntud+2BVBnUG+H5g0NQIog1uLBk834xXnOAOykJk4Vcig6TkafFraCyBdWNjWA14wh4Ml5vPN/tIl/wCGBDf1vVhVD6fmTmFcq+o7p+mOFWlAAIDWdwWJN3qOPEXp/MKbEU1nRqIzZDOU+d2IIBZxpX6KKAGA2gGFGaT9OiJ7Ll5TftckQ/u/uwmHDHU/Ey87GRyEU5x9KjTqr9Z26WJJvc+1AVTKlKRw+JrVGHMlDH4jBVB1K259vxwGnn41AnzTwr+MiD/PCLOcXjnzGWeEtMkJkdzGrEKWj0oSdlHcnc9v44A/0iP1JGQyyuJFbS2ogIdJ2AjsPdgHcgnBuWZTzEWaaYudTCCAJ82wBZwRVAKOvsoGA98W4nLLl5riEEJhJZ5iCSHRrCqp06gNqZxuw2wk9OopQjmcyON9CSSS5gaqUa1REamVSdINLsAK84P4xE0EbTjKBjGAdeanMjiyBqCguBVk7Mtb1WOZOTlFyczbSOZGEWYyyKWICnpZb7AeT3wHjhzIOIwBGVhypwaM5P8ARsL5rGvy+t+MbgYxQzTNxHJqeYQBmDqkkifvGBQ5RNVQNH3PtjZ4D3WJjmJgBPUkOvKTqRdxSe/fSSO253rbHn0w4OTy5U2OUu/vQon8zvgnirkQSkdxG9bXuFJGx2P4HA/pqYvlIGa7Mak2KN17ePwwDLExMTATExMTATCvjfpuHNLUq9Q+V1NOv4Ef3Gx9MNMc3wGMT0vJEkiSyvJAX1DSJXklsKqiQLZ0pQBC7EUT2wRLFG6lNTBmOhbtGYm+xkhBDe1G/YjGrrHawGJywZQFMmXmNDdZwHYja9MoejY8OOxxcuZaKdJJIcxpVXBIjaSi+mmBjlkvt7A/xONZLllcU6qw9mAI/ngdOFRrZRFQnygCHf6rWAVNxPh8xOvkFh35sYUixe/MUb4Hh4RlXzLaYoGjEK1SoV1l3Jqh81AX/Pxg6QSGw0EhBvbnRuPyEjV/L/lgSbh8B0a8my2R1cmB61HbUULUAas14wBh9IZQnVyFBqtiw27+G7YD4dwCNpcyGU6FkVUAkcaRyYyQAG26iT+ePQ9EQg9IABIvZgaB7DlugU996xXL6OG9Kh3J3kzG97bnmGzVb14HsMAyHpbKnvCG/rF2+n3j+OEqcFy4zxPKy6xRwKhUqg62ditCq7LVn8B5q9vS6AlpEYux20TznUdJ+a6Cih3N7/WsWR+kIQ2o5WEk1bPK7tXY90I7D3384At+K5KA7yZaIj2KBv5b/lhNkfV8JzE7R87Ma+WUEUbsCFSm70ASSRvWNFBwLLpRWCIEeRGl/wAavB1bVgMrnJs5m42jTLrl0dSpM7W9HzpTsa/hhxLw92VBzQKUBrjVwxrdurf8sMiMSsBic9kkj4nkQQhYrKWKoEvpOliFNWCD3vucbMDGX49wiV+J5OZYy0UYOpgR0nqIJF35GNNqwHvExVr/AAxMARmIA6lWFqwII9wRRGK8nk0iRUjXSqigN9h+eJiYC7ExMTATExMTATExMTATExMTAQ47jmJgJiViYmAmJWJiYDhx0jExMBysSsdxMB5xwjExMB5fHgriYmA7pxMTEw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26" name="Picture 10" descr="http://www.gastronews.cz/pictures/poradna/2003-10-06_A-%2003%20LISOV%C3%81N%C3%8D%20V%C3%8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571900" cy="3786215"/>
          </a:xfrm>
          <a:prstGeom prst="rect">
            <a:avLst/>
          </a:prstGeom>
          <a:noFill/>
        </p:spPr>
      </p:pic>
      <p:sp>
        <p:nvSpPr>
          <p:cNvPr id="34828" name="AutoShape 12" descr="data:image/jpeg;base64,/9j/4AAQSkZJRgABAQAAAQABAAD/2wCEAAkGBxQTEhQUExQWFhUXFxUYGBcYGBgXGBcaFxcWFhcYGBcYHCggGBolHRQXITEhJSkrLi4uFx8zODMsNygtLiwBCgoKDg0OGhAQGiwkHxwrLCwsLCwsNCwrLCwsLCw4LCwsLDgsLCwsLCw1LCw1LCwsLCwrLCssLC4sLCwrNzcrN//AABEIAMIBAwMBIgACEQEDEQH/xAAbAAABBQEBAAAAAAAAAAAAAAADAAECBAUGB//EADwQAAEDAgQEAwcDBAAFBQAAAAEAAhEDIQQSMUFRYXGBBSKRBhMyobHB8EJS0RRi4fEVIzOCkhZDU3Ki/8QAGQEBAQEBAQEAAAAAAAAAAAAAAAECAwQF/8QAJBEBAQACAgICAgMBAQAAAAAAAAECEQMSITFBUQQTMmFxFEL/2gAMAwEAAhEDEQA/APHa82J/JTQtx/gdRwglrdNfrZFp+z7P1VPQAfO6kK54hM0EmwnpddLTpYdjwz3bj/cb9/wLTpVWNIDafcNFuc2V0OToeF1X6Nta+mq0qPsy4/E7lEfyQuhGJqcGi++/ZEpPe43MCf0qyDKoeyTAAXZnGdCctuNhEbaojPZ9g1a31n5kSVsVcFUcLEz/AHHW+wQH+AVj+o9FrrU7KowTW6ZR0HTiovymxl3YK8PZh5gWJ3OwUK3gDh8NtuKnWmwqbBswC2pIH0CMGHg35lTw/hFQEAa8wULF4LENMWH/AGp1psng3M/KEM1onU9P9olGk+wdFxzAQauHrSbMgabSppUW1nO/SSfzmptkH4R3T+H4mrSqse1sOaQQbH5EQljWOc5z4dJJJsBJN9BZXwJsfTm7RPREdSpuM7qmyjMX12mEMiCs+Dy1mYNh/bYbhQb4cDJgCOcT/KqAkbkdlL+oMwDPP7qm6jUwLphuvPT1QxhnbEb67FW6fiQFj/KL/wAQp8R00U0bZNSllMRfldRNNpN4W3UeC3yMBPPbhssWrXeHxUpyOAFuyujaL8JwhVa+FywToZvfbnotanh2Ouyf4SdgyRYgjmpqruMIsbsQoPonZbVbwkESWgcwVQrYJwNnW4EAqGlE01EtRararf8A28w4hOwE/pcOoj5qoC4A7KGUcttlZNO91B1NBTOFbwHySVnLySQdEWzsi4XCZ3RIHVNMCyTapAEWuqaX6fhInYwtGhgqUwQJi/JYRxhiRqi0fEHam9t1exptubTG2mnRFoYL3jczG2vHbVYGI8TcWi0RwTYPxeqwFrXkNO3Xqna/B1jfbix5bRa6WMx4EEPLiRHCFhseYt3TmTO61Kml0eIO0t1N07vEyQRw4WCyGTx4ozAeSndere8M8QY0tc54JJkf28ith+KZUBqMGeTDgBccoK4llCTA1KMC8fC+IBdwuPusZTautxdKmGCQGGJi3p1VOlTZWHlLZ327LkKtV7xLnExfU7qeGxGWRJ2hSS/Y6qrgKTSM7m66HhF1XxH9PUMU4mbRaeMrm6tQmZnf5p/DaD3Od7tuYgZkm/mo2KWBl7mNFwJ42VSt4e5w+H4exVfwrFuZWa4uIiztrLrvD/FMO+rGYAEb7nqmWevhZjtx1PDuk3Iixabynr0/7Wi+y7nxjDUpJYzUGOoWZgPCy+k+wuG33k7Qkzxs2XG7049uGmedoT+4I4TxW2/Ce5c4fqAlp59FGhVpvLvegg6jKNStMsltSpxsnaX31VquWzYRGp2Tiq2AJ7BFAbico/VmkRa0b34zCb+v/dH39UU02nQKs9mXaQntFxmKabAjoVCrTadWDjIH3WcaLSrNGoWcwip1cGCJYYjYkmenBAfSIsRY76q+3FsI2PyKeWnQ9j/Kmjbmq+CJdIcg1Kb26iei6s0m7tBPP/CpvwrCbs+diEX250pLZdSpg6fJJAZzrEKDpiNk1WZ1lTpv4rNreMByKdEcVN3FQnosdm9CuMc+qYVJi26epUJA0QalUN1TsnVdZW1hQNYqkPEGD9QCHW8cogC4m907VdSNMcUntOwWA32lY02v81Gt7UhxkzPIR8lfLO43nE25Ijpjkudb7TMGxU6ftRTi7Xa2/hTyTTfq4cjWyDVpZYI3Wb/6iou/URwmfREb45RP6wrMqajTw9MveGjU2vYclY8DxRo1DEipmDSNsswVjs9oKIIhzZBBnp9kPxD2jp1KhfLQT+3RS5X6Os+2r4tFPE1A2Yme5us+tUmSNJHaVQb4xSIPmk85+qIMbTJkOEnaU7L1i/UxbwR53HSLmy6fBe1DmkZ6YgMyktsTaxXEmu10AG+9+C0qLwbBN7LG4fF6dRwc5uWLcZ4K5hcNTrVWta4RudFy1QkCOa1vD/EAwUyBdr8x4RwW5XO41p+IeEsdUeKdgBB4GN1z+KwRptAIi8yF0lf2gY55IbDSRMbjdP417nI45tgQ3XX7rfZlzFBpG47or3s39ULDuaZBm5sg1g0SCZumom0n0lAGNUmnhpzTlsoqBpyoh5Gh7IgbslUo21RCpeIEaj+FYp1Wu3g8zb0VIniEF9OdFFav9OfyEllS7iU6HlN+J80+vBV3YwDUgLk6mMedXFAJnW6xqt9p8Ovf41SA+JZ9T2gA+FpXPpJ1h3rTreOVHaQFTrYx7tXFASV1GbbSSTlMqhJiknQMknSQMnSSQJJJJAkkk0IJ06paZBuFtYLx2IzjuFhJKWSrLY7nDeJMeBcfnFFp4iBrqVwdOoWmQYK2MH41cZx3CxcbPTcyl9usLxsnZWsZEkqhhsa13CD3VirU/btCky01cdpMYS4Ra6jiG+Y5la8Ip5nBx43/ANIOKaJN9yumOW3O46Ra4tgC4T1CQdVd8EoZsx2FlUxLwKh4StxgwJUwDFxZR9yTdlwptrmLi6aVH3YOiYUCrNHEMcYcMp4qFU5TEyOKz5XwquppKxBO6SeR5uknTtpk6AnoERFKFew/hFZ/wsPey0m+yda0lo03mJ6LNzxnur1rn0oXa4T2KaRepJ5ffdabPZJrB/02vB5mR0krnefFr9decFO1pOgJ6Ben4XwCg2R7ukL2c4ie4BhWhgAx/l90BtAFvms38ifEa/VXlP8ATP8A2O/8Soik7gfQr2LLlE+8bpwafQGTPJTbQqGHNAJt8bWCOchvyWf+n+l/U8adRcNQfQqJaRqCvZTh7y83vcNGUD0sjUKNF4LXspmNDAGYcoCf9P8AR+r+3iaUL1et7P4WZbQsbmWz2CAPZvCSf+VbgQbdCLLc/Ix+mf1V5enXplb2LwzjLcwn9IOndUsT7Ai+Rx9RPorOfAvHk4ABKF1r/YStMNc08jY+izsf7K4ilqARyP2W5yYX5Z6VhJlN9MgwRBUVtkySSSCdKs5vwkhamD8aIs/1CyElLjKstjt/DfEQfMwo7KwJg7ricHijTdI7hdJg8U14kLlZca6yzL23sFihTa5oOpVXF1mEW+KVWcTCn7sZAbAjVbxzZyw0nga+V4M23C0sTQLjmYsemwa8VoYGsRYFdP8AGLEHUpAnVMCW2KOTMyIUA2dVEBzpJyG7pKguB9lsO0ifOTt/M6fVbbsJRYPKwD/tAjuUmzSOaJB5kqdKg5wzujWbkiOg0XzcsrfdeqSQmUqehynoII77p6TGtPlzFvECQCrlZtJzBJH37whjECGhhjaTYCOZ6LCq1UsJ1c5xNiLfZFpy4ZS8xwJP2iURrTGZ5cWzYmw32H3TVKw/Tp+dUUfD4FpF297kzxvdJ+EbTIe5sSAYIGbtBgnpwUKOJOzuNgJ/0rDcIXw4uObn9B8lBVDQTIBDT3+QVtmFBgkk9VKtQ8pBJDh6ID2AxEzrMyRfgNE2JuZqGC25P8BVTTABsD/aWmRzEItCll+IERe4+xVwVGGPMb6S0CEVTw2LcLFpc0cPoTqpYqo0j4CD0HoYKPiMK1pl0X2JMnpGiiwOb8LfKePmCCj7szZhneCZ7WVv+pLRdpPYCOsFWK1apAkNI5AgqHvbaEfO6vsVW4Jzz7wVPMLwNB6oOMrOcC14aD+7Lf0laOErCYBg310O3Yo9XBBwJc0SdDF1N/aa+nH+JexzarczY6ySuN8U9lqlKfM0xtN+K9Sw1EtdDwS0HmR1gIlXC0Xg6x/cDE+i7Y82WLN45XhL2EGCor0Xxn2VYSS2DOmW8dpXF+JeE1KRMtdA3gr14ckyee4WM5JOQmXRkkTD13MMtKGmQdb4fjRUaOO6tvdquPwmKNMyO4XS4XF525guOWNxrvjlMotU3WRqTQCHA6Kk47KwzYLpjWc4320g6lmGqoUanqrPg9TVp0KDjMPld5eK1Ppzv2P7pu6Sr5iks9a12dAwgzqToIvHMTaUemSDdpy8NfkrrvdNGbMzoCCZ7FViHFuYOgHgDpw5r5r0ruEosq6QSJMQJHNBxlJjCWt+LgL/AOAqTS7VstOgIJB4RYI9Cm5v6T13+qaEGR+6/C38qwymx1jY7jX0U/fMIh2Yc4Gqruc0mGmQf2i56uOgUE34SNhbmESliHnTK0cdZ+wUG4RpkixbFnGdeSTa3EnnlEgd4lFFc5x1DTzAvz1MKtTaQTlgdSQeuVtlaD2i4cHTyKf37XRct5xH/wCoNlAP3Yd8WZzuYP8ApTODeRGURwn89UVwkgZpnhAPyTmi43zG3Mz80NAPw7mXzB0WIjNHKVOhizMC1xfUDrCLSLwYs4cte4Kg805IeHA7QD9kEsS90wXsB4N/CAEFpymDknmQO8hEwr2wQ1hJ3kD5qTAGkgMMnaI7ygDUbxZM6FvmH2QaWIfaLgbO/hGfh3bEjpp6BQfhnN81zzGvzuteBapY5v625elx2hPWxBIOUDLz1PQKDXPyn3jMw5RPcaKq6q4XAOX/AOuYjuQs6Dswz5kEfnNVMfgMzTniDv5QO608mZocHk9QLfL6oWHe3N/zCLaSDE8+a1umnm3jnsuLuYbcefArksVhHMMFe6Y7AUKkkgTxAMd4suG8d8CkOaA2xJB3jkdxK9PFzfFcM+P6eeEJKzjcK6m6HBVl65duJlf8LxOV0HQqiklm1l069jfLKIz6LH8HxZd5CtiwBC5TxdOu9xdw7tCr5eSQdln4QWWkKZLbbLrPbksDDDikqoJSW0dS3AgCI6HfvP0QqTMrgHOcGzwt9Vfxge92ZzwJMQIufwJe6ePK6CDxC+Pa9mk3OpxYSdAdkGs0sEl1vW/JCe6dBA4yJPQItDDiQYf/AN2nZRTU3AkBxLgdAWgfNW4aNB6BAxOpaczt4AnLYcOihSJP7mnhcTzvYID1ACPhzdr90HO1tiA3oJKQeS6G5/WfmSrNDAtuSDI1nXugrUsTTkgkxxIVpraZ+FwM/miMMEI80ngIEDsFWq4YbMUBq9EgXAA1EaztHBNhsYLh5M7GJJ9EFleowZXECNJj6qbcwdmzA9A23O6AhxJcfKy39wP02UXNqNMgNdyyxA9U9LHPmwpk8Z0/yimtVLjnuew79EVTzkuvLD8j3KIKLwc2c9xmHeEZ+KOjmSdiP82SpYZtS+37dB6IHYajrNa2f3TI7CLqGIo1ANYI/aP5SouqUh6yBqJnTtZWW+IsIvI5aygq4aoTZxAPSJ7HQo9WhF8wHf5XQaz6bpyAOmIIMEfhUcPgz8Tm5hzJnqP5QU8xYSQ0ebTzD1hRpvzHzU2ydS4mw9IWkyjSzWHURf8AlJ9OmNSL6cuEnYq7TSkzCEEhst38rrfnJVcVgnloaXC0wYjX6+qt1HNEFrjbcNPz2RKWJe7ywD1H86hXZp557RezxM5jB2jQ9OB5LgsXhyxxBXt3ivhgcIccw/bBt0XnftP4GB5qbT9l6+Hl+K4cmHzHHJJ3CLFMvU4r/glTLVE72XSvp3XH4cw5scQu7oMmIGyxlPLphfCxgqdlsYKmG03FxveEDD0dFqYnBD3WYnt9FpmsJjHkTCZa9HFNDQISWu1+k1HRYqoG6wD8/wDCqmm6pBtHU/gRm+Gg3dM9Z+amMCWXaYjYnXqvkPYrsw/7WtA3OvorFTDVG7h3WQj/APEWZTYh2kCDfqg+7e4cJvIkk97QnkFwjS0eYBt9Z/lO+qyZJb01B4WCrnC1HG9+t/qUWjgS29j2Hy4KeAQZXAaHf84KH9KDplHQz8/8J6AaHEc+CuvNPd3bYdVNqE15p/EQWncajsiuqNN2iR9VBmDpuBIg9D+QhNoBpsSOhj6aoBuovNmwOt0MYNw+Md2/YbK/hMU5jjlpmoP7rRzB3RHYkPccwLY/T/ndX4Rl1MLpZxPG0/nZHoVqhblBkDYi7e6vgkCI9dFTr0odLhAO407zqpvaoOxLt2D1P8KFAVJOSL7EW9VpDw0GLy3haD1Vd7HNPkcYvbbtIKSiniBVmHEA8B+fdTpB7B52gt46kepRWNH6Te95mesotYPIykT0tP8ACoQwVM+dhiBMgx9lE41zBGYPBjYTvoVV/p3AWJbxabj0si4WnmMEgchoeoKegbJTc2Q64uQZBHb+EJmJg/CYNszt1JnhzbxII4GCqJlpy5wQTfNcDumhdfTLHSQIO2hB5KvXoB2stOoJ36JnYQWzSW6Ag6TyNkKrh3A3DyBvNxwtJVkQwpgNIe10jR7R+QsfF0WuaQHCeBHzXQMr1GtkedvA6jpxVLE4FtRpe432iwHLqrKaeL+0WEyVSsld97S+Hth1s3AjUddlwlRsEhfR4st4vJnNU+HPmb1C9K8KpSAeQXmlH4h1C9g9mww0BAvC1UhU6J1UHYsjykyOC0sRTytWTRo5n3Wot9LrcOCJjVJa9KkICS59l6tOjiXMBzZXjpDh02VRzy+SbjhwRauGcPK4z1F+komYtHwgd7lfMeoGnRAuWABaQxDA2BEmL/tj+UAV3EZcnz+yBVotZBGp4qSqsZ2k6yUdgaZl1wLc+FlnDDkiRrxtHTok9z26taR9PXRNA1eRoCeYI+mypih0PI6K2yrIMt/8T9kTDYeWl0NnYbfJPQFR8PJ8xMcgouw7mGzpMHyu3AiY9QtRtJrSCNOHNNWGaw9U2aCw2MYBLvKeB+yDiK2YyBB2iCO8hFdhY+ISNtLKBoxfJbkR8wngGw+JkgVIE6Ead+CI/D6ibH0KB7r3o8sN4jh2SrNqMEzmt3Chs7aIaDmJyDafyUji4AyUyeBNvQalVPdVHEGDEz5jM9tEY1Xh2ZzGzpm0MdeCod9ZxuWTysj4XEAjy25FMzFB2jdBcfQgoNWiw3LSoqxUoF2v+lXfhGzldvof8o+Hq1GtIaGkbF2oHBAe5xHmaHNN5Ez1hVD1aBaNo57fyhDDtjzADmB9U9GjceYu4bx80VjHTBYI5m3UBBQc7JZozMPQGeQ4JUKbn3dO9p09FpPpMNyAge5pH9UHjJEK7FOvRy3Y4kbtMmec6qIe2DNOTx1jvurlSwIDmnmSPwqpSNRkwAQeN/4Qcj7TR/8AHAXmHiTYebL2bxuq6CXMEbxqF5X7T0W55bEHgvZ+Pl504ckZGBpZqjQOK9t9kcADkY6y4D2B8EzH3rh0/lehzlIymCN16a5Yx1mP9n25PKRouKdhnMqGRvC1/wDjtVtiZUm+IskEi6slkL7Tp4BxAPFJaDPGGQkvNvP6ddRRbXqOBMgfMlRpPfOx6g/JI1wNr8gpU8SANSTu2J7WC8TskMWTYs03CBQw7qjpMgI9bFlxAbTMo2FxmWzoHX/Sgn7gj4b+kFEgfqH2VoYikWTN+0b/AOFVxmJbF3TOwhTVVTq1mCQ35aeqg2tOji2ekFaGGezLdsc7J61NsSABw5+iuxTc12zpKIyk9ozFxVuiBays+4O6lozxjhYEHrGnXgrdOk6JkOB7jsi1MPm201MaLMqQx0AkDlKf4J1q5BkC4348o3T4jFueBmZAm4b13lEw2Kp8Rbj/AJVthbcgiE2BsrAjy3Qg50kFljvI03tuhGk9xlroTivVb5XQeDuHomgGpVFNwcG9uI4HmkcY4ukNttG3rqp1/CnFuaMxJ1mOqNhqJA6b/SVQBuMAddpk7xr2VmkTHlNr7fdRrUgAZbrcidTAH2VRpjUOYeMgDve6ewbEU8ozAX5R9FWe+o/cN00Enupms9w8pBjcXn+FOl73g3oR/BQCFJ7YcHSN51EciiuwmcZszjzAgKDsU/enpwKJSqlxglwB4GAY5DqVUBpUg2xZpvujPwxvERrClisLGjie5JCdviYDSHXI4b9zoU1Vc54vM5dQZ6ghcJW8ENWv5hLQfXqu9xj87piE1PCDWF7eDjs81x5LPSvgMEKbAGxoiNpHUrTweDJ0Vuv4Ycq9Fyxnhy1WC2HGCrTPDp0UDgXNdcHVb+BYALpnnqeEk3WA7BOGxSXQvxDJSXP9t+m+rMbUd+0knpZFwtTKPM0zx4zxV1uXYKTacggr5u3oAqPj/UqJw2a8x0sVoYei2QCY5nZCxDGk2PTbun9gbPDWEWE90XDYBjVRrOewgtk3A13Jj0U61SoXQbdN/VLsWauHZcyBwOiExp1AzHa0fNRa8tPmkjtbvsif8QI0Z8x9lNKkM7Jc4AjgNR/KtVvEWAtiX2AjTtJ0VYvqVMof8ImAOad9ERBbHNa3pDjGl3w0yJ18xg/JCFdos9hBO5IIVvDNBEbJVqTd1nage7pm5OvOECpRY2YM/mkq7Sw7YloCapg5F2xOl4lBXfjg0CBfhuO6i3xAHVp7BWKOFDbZb6l0p30nZ2kEZIIcIudIIPqI5q+AF+OAENc4gbEGyEzFvNwWxwPykK5RohxIaYMflk2MwzGGHAA+hRFZtR7j+kH82Tv8Oz3eZPAaBNUqUza/WDY9VYa9jR5nen+Ais4UPdmz8v56Kw33gGYOzD5fJTq1WbsJ9EIVQD5DE7FVA69cnURtrGu0lPSouGhMToQPqtChWY5sOF9wQIPTiqPiGLa0QArMcrdQt0DjJkHOQQs+sRoCSq9fGFyritdfQ4vxtea8+XL9DMBBVgVNkJj5U2C69Hpz9t7wyi7LK0mkxBQPBsa0jKrrm+ZeHl3vy74KdekDcrDx+IiwW74y8NbYrj8Q+ZK6cE35Z5LoJ9Yzqkq5BTL16cXaDUI+5SSXw69yFQqNPZJJAVw8rlSLjm1KSSAGIM1BP5oj0mC9gkktIpOquD7OOvErUwjyZkk23ukkpVMwQLcVYwpkGbpJLKj+H/8AUf0n5hExTyTck9U6S3P4p8qbj9VOoUklhVZ1ntIsZ1GqlTMvJNzxN0kl0/8AKfKeJHlPRAAuzqfokksKeL91SxPxDqUklqe0BxhWPi3Em5SSX0fxnn5QSq9TVOkva87SwGitVNEyS55e240PZ3Xut/GGydJeLn/m78fpzvi7jGpWHUSSXfi/i58nsEpJJL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30" name="AutoShape 14" descr="data:image/jpeg;base64,/9j/4AAQSkZJRgABAQAAAQABAAD/2wCEAAkGBxQTEhQUExQWFhUXFxUYGBcYGBgXGBcaFxcWFhcYGBcYHCggGBolHRQXITEhJSkrLi4uFx8zODMsNygtLiwBCgoKDg0OGhAQGiwkHxwrLCwsLCwsNCwrLCwsLCw4LCwsLDgsLCwsLCw1LCw1LCwsLCwrLCssLC4sLCwrNzcrN//AABEIAMIBAwMBIgACEQEDEQH/xAAbAAABBQEBAAAAAAAAAAAAAAADAAECBAUGB//EADwQAAEDAgQEAwcDBAAFBQAAAAEAAhEDIQQSMUFRYXGBBSKRBhMyobHB8EJS0RRi4fEVIzOCkhZDU3Ki/8QAGQEBAQEBAQEAAAAAAAAAAAAAAAECAwQF/8QAJBEBAQACAgICAgMBAQAAAAAAAAECEQMSITFBUQQTMmFxFEL/2gAMAwEAAhEDEQA/APHa82J/JTQtx/gdRwglrdNfrZFp+z7P1VPQAfO6kK54hM0EmwnpddLTpYdjwz3bj/cb9/wLTpVWNIDafcNFuc2V0OToeF1X6Nta+mq0qPsy4/E7lEfyQuhGJqcGi++/ZEpPe43MCf0qyDKoeyTAAXZnGdCctuNhEbaojPZ9g1a31n5kSVsVcFUcLEz/AHHW+wQH+AVj+o9FrrU7KowTW6ZR0HTiovymxl3YK8PZh5gWJ3OwUK3gDh8NtuKnWmwqbBswC2pIH0CMGHg35lTw/hFQEAa8wULF4LENMWH/AGp1psng3M/KEM1onU9P9olGk+wdFxzAQauHrSbMgabSppUW1nO/SSfzmptkH4R3T+H4mrSqse1sOaQQbH5EQljWOc5z4dJJJsBJN9BZXwJsfTm7RPREdSpuM7qmyjMX12mEMiCs+Dy1mYNh/bYbhQb4cDJgCOcT/KqAkbkdlL+oMwDPP7qm6jUwLphuvPT1QxhnbEb67FW6fiQFj/KL/wAQp8R00U0bZNSllMRfldRNNpN4W3UeC3yMBPPbhssWrXeHxUpyOAFuyujaL8JwhVa+FywToZvfbnotanh2Ouyf4SdgyRYgjmpqruMIsbsQoPonZbVbwkESWgcwVQrYJwNnW4EAqGlE01EtRararf8A28w4hOwE/pcOoj5qoC4A7KGUcttlZNO91B1NBTOFbwHySVnLySQdEWzsi4XCZ3RIHVNMCyTapAEWuqaX6fhInYwtGhgqUwQJi/JYRxhiRqi0fEHam9t1exptubTG2mnRFoYL3jczG2vHbVYGI8TcWi0RwTYPxeqwFrXkNO3Xqna/B1jfbix5bRa6WMx4EEPLiRHCFhseYt3TmTO61Kml0eIO0t1N07vEyQRw4WCyGTx4ozAeSndere8M8QY0tc54JJkf28ith+KZUBqMGeTDgBccoK4llCTA1KMC8fC+IBdwuPusZTautxdKmGCQGGJi3p1VOlTZWHlLZ327LkKtV7xLnExfU7qeGxGWRJ2hSS/Y6qrgKTSM7m66HhF1XxH9PUMU4mbRaeMrm6tQmZnf5p/DaD3Od7tuYgZkm/mo2KWBl7mNFwJ42VSt4e5w+H4exVfwrFuZWa4uIiztrLrvD/FMO+rGYAEb7nqmWevhZjtx1PDuk3Iixabynr0/7Wi+y7nxjDUpJYzUGOoWZgPCy+k+wuG33k7Qkzxs2XG7049uGmedoT+4I4TxW2/Ce5c4fqAlp59FGhVpvLvegg6jKNStMsltSpxsnaX31VquWzYRGp2Tiq2AJ7BFAbico/VmkRa0b34zCb+v/dH39UU02nQKs9mXaQntFxmKabAjoVCrTadWDjIH3WcaLSrNGoWcwip1cGCJYYjYkmenBAfSIsRY76q+3FsI2PyKeWnQ9j/Kmjbmq+CJdIcg1Kb26iei6s0m7tBPP/CpvwrCbs+diEX250pLZdSpg6fJJAZzrEKDpiNk1WZ1lTpv4rNreMByKdEcVN3FQnosdm9CuMc+qYVJi26epUJA0QalUN1TsnVdZW1hQNYqkPEGD9QCHW8cogC4m907VdSNMcUntOwWA32lY02v81Gt7UhxkzPIR8lfLO43nE25Ijpjkudb7TMGxU6ftRTi7Xa2/hTyTTfq4cjWyDVpZYI3Wb/6iou/URwmfREb45RP6wrMqajTw9MveGjU2vYclY8DxRo1DEipmDSNsswVjs9oKIIhzZBBnp9kPxD2jp1KhfLQT+3RS5X6Os+2r4tFPE1A2Yme5us+tUmSNJHaVQb4xSIPmk85+qIMbTJkOEnaU7L1i/UxbwR53HSLmy6fBe1DmkZ6YgMyktsTaxXEmu10AG+9+C0qLwbBN7LG4fF6dRwc5uWLcZ4K5hcNTrVWta4RudFy1QkCOa1vD/EAwUyBdr8x4RwW5XO41p+IeEsdUeKdgBB4GN1z+KwRptAIi8yF0lf2gY55IbDSRMbjdP417nI45tgQ3XX7rfZlzFBpG47or3s39ULDuaZBm5sg1g0SCZumom0n0lAGNUmnhpzTlsoqBpyoh5Gh7IgbslUo21RCpeIEaj+FYp1Wu3g8zb0VIniEF9OdFFav9OfyEllS7iU6HlN+J80+vBV3YwDUgLk6mMedXFAJnW6xqt9p8Ovf41SA+JZ9T2gA+FpXPpJ1h3rTreOVHaQFTrYx7tXFASV1GbbSSTlMqhJiknQMknSQMnSSQJJJJAkkk0IJ06paZBuFtYLx2IzjuFhJKWSrLY7nDeJMeBcfnFFp4iBrqVwdOoWmQYK2MH41cZx3CxcbPTcyl9usLxsnZWsZEkqhhsa13CD3VirU/btCky01cdpMYS4Ra6jiG+Y5la8Ip5nBx43/ANIOKaJN9yumOW3O46Ra4tgC4T1CQdVd8EoZsx2FlUxLwKh4StxgwJUwDFxZR9yTdlwptrmLi6aVH3YOiYUCrNHEMcYcMp4qFU5TEyOKz5XwquppKxBO6SeR5uknTtpk6AnoERFKFew/hFZ/wsPey0m+yda0lo03mJ6LNzxnur1rn0oXa4T2KaRepJ5ffdabPZJrB/02vB5mR0krnefFr9decFO1pOgJ6Ben4XwCg2R7ukL2c4ie4BhWhgAx/l90BtAFvms38ifEa/VXlP8ATP8A2O/8Soik7gfQr2LLlE+8bpwafQGTPJTbQqGHNAJt8bWCOchvyWf+n+l/U8adRcNQfQqJaRqCvZTh7y83vcNGUD0sjUKNF4LXspmNDAGYcoCf9P8AR+r+3iaUL1et7P4WZbQsbmWz2CAPZvCSf+VbgQbdCLLc/Ix+mf1V5enXplb2LwzjLcwn9IOndUsT7Ai+Rx9RPorOfAvHk4ABKF1r/YStMNc08jY+izsf7K4ilqARyP2W5yYX5Z6VhJlN9MgwRBUVtkySSSCdKs5vwkhamD8aIs/1CyElLjKstjt/DfEQfMwo7KwJg7ricHijTdI7hdJg8U14kLlZca6yzL23sFihTa5oOpVXF1mEW+KVWcTCn7sZAbAjVbxzZyw0nga+V4M23C0sTQLjmYsemwa8VoYGsRYFdP8AGLEHUpAnVMCW2KOTMyIUA2dVEBzpJyG7pKguB9lsO0ifOTt/M6fVbbsJRYPKwD/tAjuUmzSOaJB5kqdKg5wzujWbkiOg0XzcsrfdeqSQmUqehynoII77p6TGtPlzFvECQCrlZtJzBJH37whjECGhhjaTYCOZ6LCq1UsJ1c5xNiLfZFpy4ZS8xwJP2iURrTGZ5cWzYmw32H3TVKw/Tp+dUUfD4FpF297kzxvdJ+EbTIe5sSAYIGbtBgnpwUKOJOzuNgJ/0rDcIXw4uObn9B8lBVDQTIBDT3+QVtmFBgkk9VKtQ8pBJDh6ID2AxEzrMyRfgNE2JuZqGC25P8BVTTABsD/aWmRzEItCll+IERe4+xVwVGGPMb6S0CEVTw2LcLFpc0cPoTqpYqo0j4CD0HoYKPiMK1pl0X2JMnpGiiwOb8LfKePmCCj7szZhneCZ7WVv+pLRdpPYCOsFWK1apAkNI5AgqHvbaEfO6vsVW4Jzz7wVPMLwNB6oOMrOcC14aD+7Lf0laOErCYBg310O3Yo9XBBwJc0SdDF1N/aa+nH+JexzarczY6ySuN8U9lqlKfM0xtN+K9Sw1EtdDwS0HmR1gIlXC0Xg6x/cDE+i7Y82WLN45XhL2EGCor0Xxn2VYSS2DOmW8dpXF+JeE1KRMtdA3gr14ckyee4WM5JOQmXRkkTD13MMtKGmQdb4fjRUaOO6tvdquPwmKNMyO4XS4XF525guOWNxrvjlMotU3WRqTQCHA6Kk47KwzYLpjWc4320g6lmGqoUanqrPg9TVp0KDjMPld5eK1Ppzv2P7pu6Sr5iks9a12dAwgzqToIvHMTaUemSDdpy8NfkrrvdNGbMzoCCZ7FViHFuYOgHgDpw5r5r0ruEosq6QSJMQJHNBxlJjCWt+LgL/AOAqTS7VstOgIJB4RYI9Cm5v6T13+qaEGR+6/C38qwymx1jY7jX0U/fMIh2Yc4Gqruc0mGmQf2i56uOgUE34SNhbmESliHnTK0cdZ+wUG4RpkixbFnGdeSTa3EnnlEgd4lFFc5x1DTzAvz1MKtTaQTlgdSQeuVtlaD2i4cHTyKf37XRct5xH/wCoNlAP3Yd8WZzuYP8ApTODeRGURwn89UVwkgZpnhAPyTmi43zG3Mz80NAPw7mXzB0WIjNHKVOhizMC1xfUDrCLSLwYs4cte4Kg805IeHA7QD9kEsS90wXsB4N/CAEFpymDknmQO8hEwr2wQ1hJ3kD5qTAGkgMMnaI7ygDUbxZM6FvmH2QaWIfaLgbO/hGfh3bEjpp6BQfhnN81zzGvzuteBapY5v625elx2hPWxBIOUDLz1PQKDXPyn3jMw5RPcaKq6q4XAOX/AOuYjuQs6Dswz5kEfnNVMfgMzTniDv5QO608mZocHk9QLfL6oWHe3N/zCLaSDE8+a1umnm3jnsuLuYbcefArksVhHMMFe6Y7AUKkkgTxAMd4suG8d8CkOaA2xJB3jkdxK9PFzfFcM+P6eeEJKzjcK6m6HBVl65duJlf8LxOV0HQqiklm1l069jfLKIz6LH8HxZd5CtiwBC5TxdOu9xdw7tCr5eSQdln4QWWkKZLbbLrPbksDDDikqoJSW0dS3AgCI6HfvP0QqTMrgHOcGzwt9Vfxge92ZzwJMQIufwJe6ePK6CDxC+Pa9mk3OpxYSdAdkGs0sEl1vW/JCe6dBA4yJPQItDDiQYf/AN2nZRTU3AkBxLgdAWgfNW4aNB6BAxOpaczt4AnLYcOihSJP7mnhcTzvYID1ACPhzdr90HO1tiA3oJKQeS6G5/WfmSrNDAtuSDI1nXugrUsTTkgkxxIVpraZ+FwM/miMMEI80ngIEDsFWq4YbMUBq9EgXAA1EaztHBNhsYLh5M7GJJ9EFleowZXECNJj6qbcwdmzA9A23O6AhxJcfKy39wP02UXNqNMgNdyyxA9U9LHPmwpk8Z0/yimtVLjnuew79EVTzkuvLD8j3KIKLwc2c9xmHeEZ+KOjmSdiP82SpYZtS+37dB6IHYajrNa2f3TI7CLqGIo1ANYI/aP5SouqUh6yBqJnTtZWW+IsIvI5aygq4aoTZxAPSJ7HQo9WhF8wHf5XQaz6bpyAOmIIMEfhUcPgz8Tm5hzJnqP5QU8xYSQ0ebTzD1hRpvzHzU2ydS4mw9IWkyjSzWHURf8AlJ9OmNSL6cuEnYq7TSkzCEEhst38rrfnJVcVgnloaXC0wYjX6+qt1HNEFrjbcNPz2RKWJe7ywD1H86hXZp557RezxM5jB2jQ9OB5LgsXhyxxBXt3ivhgcIccw/bBt0XnftP4GB5qbT9l6+Hl+K4cmHzHHJJ3CLFMvU4r/glTLVE72XSvp3XH4cw5scQu7oMmIGyxlPLphfCxgqdlsYKmG03FxveEDD0dFqYnBD3WYnt9FpmsJjHkTCZa9HFNDQISWu1+k1HRYqoG6wD8/wDCqmm6pBtHU/gRm+Gg3dM9Z+amMCWXaYjYnXqvkPYrsw/7WtA3OvorFTDVG7h3WQj/APEWZTYh2kCDfqg+7e4cJvIkk97QnkFwjS0eYBt9Z/lO+qyZJb01B4WCrnC1HG9+t/qUWjgS29j2Hy4KeAQZXAaHf84KH9KDplHQz8/8J6AaHEc+CuvNPd3bYdVNqE15p/EQWncajsiuqNN2iR9VBmDpuBIg9D+QhNoBpsSOhj6aoBuovNmwOt0MYNw+Md2/YbK/hMU5jjlpmoP7rRzB3RHYkPccwLY/T/ndX4Rl1MLpZxPG0/nZHoVqhblBkDYi7e6vgkCI9dFTr0odLhAO407zqpvaoOxLt2D1P8KFAVJOSL7EW9VpDw0GLy3haD1Vd7HNPkcYvbbtIKSiniBVmHEA8B+fdTpB7B52gt46kepRWNH6Te95mesotYPIykT0tP8ACoQwVM+dhiBMgx9lE41zBGYPBjYTvoVV/p3AWJbxabj0si4WnmMEgchoeoKegbJTc2Q64uQZBHb+EJmJg/CYNszt1JnhzbxII4GCqJlpy5wQTfNcDumhdfTLHSQIO2hB5KvXoB2stOoJ36JnYQWzSW6Ag6TyNkKrh3A3DyBvNxwtJVkQwpgNIe10jR7R+QsfF0WuaQHCeBHzXQMr1GtkedvA6jpxVLE4FtRpe432iwHLqrKaeL+0WEyVSsld97S+Hth1s3AjUddlwlRsEhfR4st4vJnNU+HPmb1C9K8KpSAeQXmlH4h1C9g9mww0BAvC1UhU6J1UHYsjykyOC0sRTytWTRo5n3Wot9LrcOCJjVJa9KkICS59l6tOjiXMBzZXjpDh02VRzy+SbjhwRauGcPK4z1F+komYtHwgd7lfMeoGnRAuWABaQxDA2BEmL/tj+UAV3EZcnz+yBVotZBGp4qSqsZ2k6yUdgaZl1wLc+FlnDDkiRrxtHTok9z26taR9PXRNA1eRoCeYI+mypih0PI6K2yrIMt/8T9kTDYeWl0NnYbfJPQFR8PJ8xMcgouw7mGzpMHyu3AiY9QtRtJrSCNOHNNWGaw9U2aCw2MYBLvKeB+yDiK2YyBB2iCO8hFdhY+ISNtLKBoxfJbkR8wngGw+JkgVIE6Ead+CI/D6ibH0KB7r3o8sN4jh2SrNqMEzmt3Chs7aIaDmJyDafyUji4AyUyeBNvQalVPdVHEGDEz5jM9tEY1Xh2ZzGzpm0MdeCod9ZxuWTysj4XEAjy25FMzFB2jdBcfQgoNWiw3LSoqxUoF2v+lXfhGzldvof8o+Hq1GtIaGkbF2oHBAe5xHmaHNN5Ez1hVD1aBaNo57fyhDDtjzADmB9U9GjceYu4bx80VjHTBYI5m3UBBQc7JZozMPQGeQ4JUKbn3dO9p09FpPpMNyAge5pH9UHjJEK7FOvRy3Y4kbtMmec6qIe2DNOTx1jvurlSwIDmnmSPwqpSNRkwAQeN/4Qcj7TR/8AHAXmHiTYebL2bxuq6CXMEbxqF5X7T0W55bEHgvZ+Pl504ckZGBpZqjQOK9t9kcADkY6y4D2B8EzH3rh0/lehzlIymCN16a5Yx1mP9n25PKRouKdhnMqGRvC1/wDjtVtiZUm+IskEi6slkL7Tp4BxAPFJaDPGGQkvNvP6ddRRbXqOBMgfMlRpPfOx6g/JI1wNr8gpU8SANSTu2J7WC8TskMWTYs03CBQw7qjpMgI9bFlxAbTMo2FxmWzoHX/Sgn7gj4b+kFEgfqH2VoYikWTN+0b/AOFVxmJbF3TOwhTVVTq1mCQ35aeqg2tOji2ekFaGGezLdsc7J61NsSABw5+iuxTc12zpKIyk9ozFxVuiBays+4O6lozxjhYEHrGnXgrdOk6JkOB7jsi1MPm201MaLMqQx0AkDlKf4J1q5BkC4348o3T4jFueBmZAm4b13lEw2Kp8Rbj/AJVthbcgiE2BsrAjy3Qg50kFljvI03tuhGk9xlroTivVb5XQeDuHomgGpVFNwcG9uI4HmkcY4ukNttG3rqp1/CnFuaMxJ1mOqNhqJA6b/SVQBuMAddpk7xr2VmkTHlNr7fdRrUgAZbrcidTAH2VRpjUOYeMgDve6ewbEU8ozAX5R9FWe+o/cN00Enupms9w8pBjcXn+FOl73g3oR/BQCFJ7YcHSN51EciiuwmcZszjzAgKDsU/enpwKJSqlxglwB4GAY5DqVUBpUg2xZpvujPwxvERrClisLGjie5JCdviYDSHXI4b9zoU1Vc54vM5dQZ6ghcJW8ENWv5hLQfXqu9xj87piE1PCDWF7eDjs81x5LPSvgMEKbAGxoiNpHUrTweDJ0Vuv4Ycq9Fyxnhy1WC2HGCrTPDp0UDgXNdcHVb+BYALpnnqeEk3WA7BOGxSXQvxDJSXP9t+m+rMbUd+0knpZFwtTKPM0zx4zxV1uXYKTacggr5u3oAqPj/UqJw2a8x0sVoYei2QCY5nZCxDGk2PTbun9gbPDWEWE90XDYBjVRrOewgtk3A13Jj0U61SoXQbdN/VLsWauHZcyBwOiExp1AzHa0fNRa8tPmkjtbvsif8QI0Z8x9lNKkM7Jc4AjgNR/KtVvEWAtiX2AjTtJ0VYvqVMof8ImAOad9ERBbHNa3pDjGl3w0yJ18xg/JCFdos9hBO5IIVvDNBEbJVqTd1nage7pm5OvOECpRY2YM/mkq7Sw7YloCapg5F2xOl4lBXfjg0CBfhuO6i3xAHVp7BWKOFDbZb6l0p30nZ2kEZIIcIudIIPqI5q+AF+OAENc4gbEGyEzFvNwWxwPykK5RohxIaYMflk2MwzGGHAA+hRFZtR7j+kH82Tv8Oz3eZPAaBNUqUza/WDY9VYa9jR5nen+Ais4UPdmz8v56Kw33gGYOzD5fJTq1WbsJ9EIVQD5DE7FVA69cnURtrGu0lPSouGhMToQPqtChWY5sOF9wQIPTiqPiGLa0QArMcrdQt0DjJkHOQQs+sRoCSq9fGFyritdfQ4vxtea8+XL9DMBBVgVNkJj5U2C69Hpz9t7wyi7LK0mkxBQPBsa0jKrrm+ZeHl3vy74KdekDcrDx+IiwW74y8NbYrj8Q+ZK6cE35Z5LoJ9Yzqkq5BTL16cXaDUI+5SSXw69yFQqNPZJJAVw8rlSLjm1KSSAGIM1BP5oj0mC9gkktIpOquD7OOvErUwjyZkk23ukkpVMwQLcVYwpkGbpJLKj+H/8AUf0n5hExTyTck9U6S3P4p8qbj9VOoUklhVZ1ntIsZ1GqlTMvJNzxN0kl0/8AKfKeJHlPRAAuzqfokksKeL91SxPxDqUklqe0BxhWPi3Em5SSX0fxnn5QSq9TVOkva87SwGitVNEyS55e240PZ3Xut/GGydJeLn/m78fpzvi7jGpWHUSSXfi/i58nsEpJJL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32" name="AutoShape 16" descr="data:image/jpeg;base64,/9j/4AAQSkZJRgABAQAAAQABAAD/2wCEAAkGBxQTEhQUExQWFhUXFxUYGBcYGBgXGBcaFxcWFhcYGBcYHCggGBolHRQXITEhJSkrLi4uFx8zODMsNygtLiwBCgoKDg0OGhAQGiwkHxwrLCwsLCwsNCwrLCwsLCw4LCwsLDgsLCwsLCw1LCw1LCwsLCwrLCssLC4sLCwrNzcrN//AABEIAMIBAwMBIgACEQEDEQH/xAAbAAABBQEBAAAAAAAAAAAAAAADAAECBAUGB//EADwQAAEDAgQEAwcDBAAFBQAAAAEAAhEDIQQSMUFRYXGBBSKRBhMyobHB8EJS0RRi4fEVIzOCkhZDU3Ki/8QAGQEBAQEBAQEAAAAAAAAAAAAAAAECAwQF/8QAJBEBAQACAgICAgMBAQAAAAAAAAECEQMSITFBUQQTMmFxFEL/2gAMAwEAAhEDEQA/APHa82J/JTQtx/gdRwglrdNfrZFp+z7P1VPQAfO6kK54hM0EmwnpddLTpYdjwz3bj/cb9/wLTpVWNIDafcNFuc2V0OToeF1X6Nta+mq0qPsy4/E7lEfyQuhGJqcGi++/ZEpPe43MCf0qyDKoeyTAAXZnGdCctuNhEbaojPZ9g1a31n5kSVsVcFUcLEz/AHHW+wQH+AVj+o9FrrU7KowTW6ZR0HTiovymxl3YK8PZh5gWJ3OwUK3gDh8NtuKnWmwqbBswC2pIH0CMGHg35lTw/hFQEAa8wULF4LENMWH/AGp1psng3M/KEM1onU9P9olGk+wdFxzAQauHrSbMgabSppUW1nO/SSfzmptkH4R3T+H4mrSqse1sOaQQbH5EQljWOc5z4dJJJsBJN9BZXwJsfTm7RPREdSpuM7qmyjMX12mEMiCs+Dy1mYNh/bYbhQb4cDJgCOcT/KqAkbkdlL+oMwDPP7qm6jUwLphuvPT1QxhnbEb67FW6fiQFj/KL/wAQp8R00U0bZNSllMRfldRNNpN4W3UeC3yMBPPbhssWrXeHxUpyOAFuyujaL8JwhVa+FywToZvfbnotanh2Ouyf4SdgyRYgjmpqruMIsbsQoPonZbVbwkESWgcwVQrYJwNnW4EAqGlE01EtRararf8A28w4hOwE/pcOoj5qoC4A7KGUcttlZNO91B1NBTOFbwHySVnLySQdEWzsi4XCZ3RIHVNMCyTapAEWuqaX6fhInYwtGhgqUwQJi/JYRxhiRqi0fEHam9t1exptubTG2mnRFoYL3jczG2vHbVYGI8TcWi0RwTYPxeqwFrXkNO3Xqna/B1jfbix5bRa6WMx4EEPLiRHCFhseYt3TmTO61Kml0eIO0t1N07vEyQRw4WCyGTx4ozAeSndere8M8QY0tc54JJkf28ith+KZUBqMGeTDgBccoK4llCTA1KMC8fC+IBdwuPusZTautxdKmGCQGGJi3p1VOlTZWHlLZ327LkKtV7xLnExfU7qeGxGWRJ2hSS/Y6qrgKTSM7m66HhF1XxH9PUMU4mbRaeMrm6tQmZnf5p/DaD3Od7tuYgZkm/mo2KWBl7mNFwJ42VSt4e5w+H4exVfwrFuZWa4uIiztrLrvD/FMO+rGYAEb7nqmWevhZjtx1PDuk3Iixabynr0/7Wi+y7nxjDUpJYzUGOoWZgPCy+k+wuG33k7Qkzxs2XG7049uGmedoT+4I4TxW2/Ce5c4fqAlp59FGhVpvLvegg6jKNStMsltSpxsnaX31VquWzYRGp2Tiq2AJ7BFAbico/VmkRa0b34zCb+v/dH39UU02nQKs9mXaQntFxmKabAjoVCrTadWDjIH3WcaLSrNGoWcwip1cGCJYYjYkmenBAfSIsRY76q+3FsI2PyKeWnQ9j/Kmjbmq+CJdIcg1Kb26iei6s0m7tBPP/CpvwrCbs+diEX250pLZdSpg6fJJAZzrEKDpiNk1WZ1lTpv4rNreMByKdEcVN3FQnosdm9CuMc+qYVJi26epUJA0QalUN1TsnVdZW1hQNYqkPEGD9QCHW8cogC4m907VdSNMcUntOwWA32lY02v81Gt7UhxkzPIR8lfLO43nE25Ijpjkudb7TMGxU6ftRTi7Xa2/hTyTTfq4cjWyDVpZYI3Wb/6iou/URwmfREb45RP6wrMqajTw9MveGjU2vYclY8DxRo1DEipmDSNsswVjs9oKIIhzZBBnp9kPxD2jp1KhfLQT+3RS5X6Os+2r4tFPE1A2Yme5us+tUmSNJHaVQb4xSIPmk85+qIMbTJkOEnaU7L1i/UxbwR53HSLmy6fBe1DmkZ6YgMyktsTaxXEmu10AG+9+C0qLwbBN7LG4fF6dRwc5uWLcZ4K5hcNTrVWta4RudFy1QkCOa1vD/EAwUyBdr8x4RwW5XO41p+IeEsdUeKdgBB4GN1z+KwRptAIi8yF0lf2gY55IbDSRMbjdP417nI45tgQ3XX7rfZlzFBpG47or3s39ULDuaZBm5sg1g0SCZumom0n0lAGNUmnhpzTlsoqBpyoh5Gh7IgbslUo21RCpeIEaj+FYp1Wu3g8zb0VIniEF9OdFFav9OfyEllS7iU6HlN+J80+vBV3YwDUgLk6mMedXFAJnW6xqt9p8Ovf41SA+JZ9T2gA+FpXPpJ1h3rTreOVHaQFTrYx7tXFASV1GbbSSTlMqhJiknQMknSQMnSSQJJJJAkkk0IJ06paZBuFtYLx2IzjuFhJKWSrLY7nDeJMeBcfnFFp4iBrqVwdOoWmQYK2MH41cZx3CxcbPTcyl9usLxsnZWsZEkqhhsa13CD3VirU/btCky01cdpMYS4Ra6jiG+Y5la8Ip5nBx43/ANIOKaJN9yumOW3O46Ra4tgC4T1CQdVd8EoZsx2FlUxLwKh4StxgwJUwDFxZR9yTdlwptrmLi6aVH3YOiYUCrNHEMcYcMp4qFU5TEyOKz5XwquppKxBO6SeR5uknTtpk6AnoERFKFew/hFZ/wsPey0m+yda0lo03mJ6LNzxnur1rn0oXa4T2KaRepJ5ffdabPZJrB/02vB5mR0krnefFr9decFO1pOgJ6Ben4XwCg2R7ukL2c4ie4BhWhgAx/l90BtAFvms38ifEa/VXlP8ATP8A2O/8Soik7gfQr2LLlE+8bpwafQGTPJTbQqGHNAJt8bWCOchvyWf+n+l/U8adRcNQfQqJaRqCvZTh7y83vcNGUD0sjUKNF4LXspmNDAGYcoCf9P8AR+r+3iaUL1et7P4WZbQsbmWz2CAPZvCSf+VbgQbdCLLc/Ix+mf1V5enXplb2LwzjLcwn9IOndUsT7Ai+Rx9RPorOfAvHk4ABKF1r/YStMNc08jY+izsf7K4ilqARyP2W5yYX5Z6VhJlN9MgwRBUVtkySSSCdKs5vwkhamD8aIs/1CyElLjKstjt/DfEQfMwo7KwJg7ricHijTdI7hdJg8U14kLlZca6yzL23sFihTa5oOpVXF1mEW+KVWcTCn7sZAbAjVbxzZyw0nga+V4M23C0sTQLjmYsemwa8VoYGsRYFdP8AGLEHUpAnVMCW2KOTMyIUA2dVEBzpJyG7pKguB9lsO0ifOTt/M6fVbbsJRYPKwD/tAjuUmzSOaJB5kqdKg5wzujWbkiOg0XzcsrfdeqSQmUqehynoII77p6TGtPlzFvECQCrlZtJzBJH37whjECGhhjaTYCOZ6LCq1UsJ1c5xNiLfZFpy4ZS8xwJP2iURrTGZ5cWzYmw32H3TVKw/Tp+dUUfD4FpF297kzxvdJ+EbTIe5sSAYIGbtBgnpwUKOJOzuNgJ/0rDcIXw4uObn9B8lBVDQTIBDT3+QVtmFBgkk9VKtQ8pBJDh6ID2AxEzrMyRfgNE2JuZqGC25P8BVTTABsD/aWmRzEItCll+IERe4+xVwVGGPMb6S0CEVTw2LcLFpc0cPoTqpYqo0j4CD0HoYKPiMK1pl0X2JMnpGiiwOb8LfKePmCCj7szZhneCZ7WVv+pLRdpPYCOsFWK1apAkNI5AgqHvbaEfO6vsVW4Jzz7wVPMLwNB6oOMrOcC14aD+7Lf0laOErCYBg310O3Yo9XBBwJc0SdDF1N/aa+nH+JexzarczY6ySuN8U9lqlKfM0xtN+K9Sw1EtdDwS0HmR1gIlXC0Xg6x/cDE+i7Y82WLN45XhL2EGCor0Xxn2VYSS2DOmW8dpXF+JeE1KRMtdA3gr14ckyee4WM5JOQmXRkkTD13MMtKGmQdb4fjRUaOO6tvdquPwmKNMyO4XS4XF525guOWNxrvjlMotU3WRqTQCHA6Kk47KwzYLpjWc4320g6lmGqoUanqrPg9TVp0KDjMPld5eK1Ppzv2P7pu6Sr5iks9a12dAwgzqToIvHMTaUemSDdpy8NfkrrvdNGbMzoCCZ7FViHFuYOgHgDpw5r5r0ruEosq6QSJMQJHNBxlJjCWt+LgL/AOAqTS7VstOgIJB4RYI9Cm5v6T13+qaEGR+6/C38qwymx1jY7jX0U/fMIh2Yc4Gqruc0mGmQf2i56uOgUE34SNhbmESliHnTK0cdZ+wUG4RpkixbFnGdeSTa3EnnlEgd4lFFc5x1DTzAvz1MKtTaQTlgdSQeuVtlaD2i4cHTyKf37XRct5xH/wCoNlAP3Yd8WZzuYP8ApTODeRGURwn89UVwkgZpnhAPyTmi43zG3Mz80NAPw7mXzB0WIjNHKVOhizMC1xfUDrCLSLwYs4cte4Kg805IeHA7QD9kEsS90wXsB4N/CAEFpymDknmQO8hEwr2wQ1hJ3kD5qTAGkgMMnaI7ygDUbxZM6FvmH2QaWIfaLgbO/hGfh3bEjpp6BQfhnN81zzGvzuteBapY5v625elx2hPWxBIOUDLz1PQKDXPyn3jMw5RPcaKq6q4XAOX/AOuYjuQs6Dswz5kEfnNVMfgMzTniDv5QO608mZocHk9QLfL6oWHe3N/zCLaSDE8+a1umnm3jnsuLuYbcefArksVhHMMFe6Y7AUKkkgTxAMd4suG8d8CkOaA2xJB3jkdxK9PFzfFcM+P6eeEJKzjcK6m6HBVl65duJlf8LxOV0HQqiklm1l069jfLKIz6LH8HxZd5CtiwBC5TxdOu9xdw7tCr5eSQdln4QWWkKZLbbLrPbksDDDikqoJSW0dS3AgCI6HfvP0QqTMrgHOcGzwt9Vfxge92ZzwJMQIufwJe6ePK6CDxC+Pa9mk3OpxYSdAdkGs0sEl1vW/JCe6dBA4yJPQItDDiQYf/AN2nZRTU3AkBxLgdAWgfNW4aNB6BAxOpaczt4AnLYcOihSJP7mnhcTzvYID1ACPhzdr90HO1tiA3oJKQeS6G5/WfmSrNDAtuSDI1nXugrUsTTkgkxxIVpraZ+FwM/miMMEI80ngIEDsFWq4YbMUBq9EgXAA1EaztHBNhsYLh5M7GJJ9EFleowZXECNJj6qbcwdmzA9A23O6AhxJcfKy39wP02UXNqNMgNdyyxA9U9LHPmwpk8Z0/yimtVLjnuew79EVTzkuvLD8j3KIKLwc2c9xmHeEZ+KOjmSdiP82SpYZtS+37dB6IHYajrNa2f3TI7CLqGIo1ANYI/aP5SouqUh6yBqJnTtZWW+IsIvI5aygq4aoTZxAPSJ7HQo9WhF8wHf5XQaz6bpyAOmIIMEfhUcPgz8Tm5hzJnqP5QU8xYSQ0ebTzD1hRpvzHzU2ydS4mw9IWkyjSzWHURf8AlJ9OmNSL6cuEnYq7TSkzCEEhst38rrfnJVcVgnloaXC0wYjX6+qt1HNEFrjbcNPz2RKWJe7ywD1H86hXZp557RezxM5jB2jQ9OB5LgsXhyxxBXt3ivhgcIccw/bBt0XnftP4GB5qbT9l6+Hl+K4cmHzHHJJ3CLFMvU4r/glTLVE72XSvp3XH4cw5scQu7oMmIGyxlPLphfCxgqdlsYKmG03FxveEDD0dFqYnBD3WYnt9FpmsJjHkTCZa9HFNDQISWu1+k1HRYqoG6wD8/wDCqmm6pBtHU/gRm+Gg3dM9Z+amMCWXaYjYnXqvkPYrsw/7WtA3OvorFTDVG7h3WQj/APEWZTYh2kCDfqg+7e4cJvIkk97QnkFwjS0eYBt9Z/lO+qyZJb01B4WCrnC1HG9+t/qUWjgS29j2Hy4KeAQZXAaHf84KH9KDplHQz8/8J6AaHEc+CuvNPd3bYdVNqE15p/EQWncajsiuqNN2iR9VBmDpuBIg9D+QhNoBpsSOhj6aoBuovNmwOt0MYNw+Md2/YbK/hMU5jjlpmoP7rRzB3RHYkPccwLY/T/ndX4Rl1MLpZxPG0/nZHoVqhblBkDYi7e6vgkCI9dFTr0odLhAO407zqpvaoOxLt2D1P8KFAVJOSL7EW9VpDw0GLy3haD1Vd7HNPkcYvbbtIKSiniBVmHEA8B+fdTpB7B52gt46kepRWNH6Te95mesotYPIykT0tP8ACoQwVM+dhiBMgx9lE41zBGYPBjYTvoVV/p3AWJbxabj0si4WnmMEgchoeoKegbJTc2Q64uQZBHb+EJmJg/CYNszt1JnhzbxII4GCqJlpy5wQTfNcDumhdfTLHSQIO2hB5KvXoB2stOoJ36JnYQWzSW6Ag6TyNkKrh3A3DyBvNxwtJVkQwpgNIe10jR7R+QsfF0WuaQHCeBHzXQMr1GtkedvA6jpxVLE4FtRpe432iwHLqrKaeL+0WEyVSsld97S+Hth1s3AjUddlwlRsEhfR4st4vJnNU+HPmb1C9K8KpSAeQXmlH4h1C9g9mww0BAvC1UhU6J1UHYsjykyOC0sRTytWTRo5n3Wot9LrcOCJjVJa9KkICS59l6tOjiXMBzZXjpDh02VRzy+SbjhwRauGcPK4z1F+komYtHwgd7lfMeoGnRAuWABaQxDA2BEmL/tj+UAV3EZcnz+yBVotZBGp4qSqsZ2k6yUdgaZl1wLc+FlnDDkiRrxtHTok9z26taR9PXRNA1eRoCeYI+mypih0PI6K2yrIMt/8T9kTDYeWl0NnYbfJPQFR8PJ8xMcgouw7mGzpMHyu3AiY9QtRtJrSCNOHNNWGaw9U2aCw2MYBLvKeB+yDiK2YyBB2iCO8hFdhY+ISNtLKBoxfJbkR8wngGw+JkgVIE6Ead+CI/D6ibH0KB7r3o8sN4jh2SrNqMEzmt3Chs7aIaDmJyDafyUji4AyUyeBNvQalVPdVHEGDEz5jM9tEY1Xh2ZzGzpm0MdeCod9ZxuWTysj4XEAjy25FMzFB2jdBcfQgoNWiw3LSoqxUoF2v+lXfhGzldvof8o+Hq1GtIaGkbF2oHBAe5xHmaHNN5Ez1hVD1aBaNo57fyhDDtjzADmB9U9GjceYu4bx80VjHTBYI5m3UBBQc7JZozMPQGeQ4JUKbn3dO9p09FpPpMNyAge5pH9UHjJEK7FOvRy3Y4kbtMmec6qIe2DNOTx1jvurlSwIDmnmSPwqpSNRkwAQeN/4Qcj7TR/8AHAXmHiTYebL2bxuq6CXMEbxqF5X7T0W55bEHgvZ+Pl504ckZGBpZqjQOK9t9kcADkY6y4D2B8EzH3rh0/lehzlIymCN16a5Yx1mP9n25PKRouKdhnMqGRvC1/wDjtVtiZUm+IskEi6slkL7Tp4BxAPFJaDPGGQkvNvP6ddRRbXqOBMgfMlRpPfOx6g/JI1wNr8gpU8SANSTu2J7WC8TskMWTYs03CBQw7qjpMgI9bFlxAbTMo2FxmWzoHX/Sgn7gj4b+kFEgfqH2VoYikWTN+0b/AOFVxmJbF3TOwhTVVTq1mCQ35aeqg2tOji2ekFaGGezLdsc7J61NsSABw5+iuxTc12zpKIyk9ozFxVuiBays+4O6lozxjhYEHrGnXgrdOk6JkOB7jsi1MPm201MaLMqQx0AkDlKf4J1q5BkC4348o3T4jFueBmZAm4b13lEw2Kp8Rbj/AJVthbcgiE2BsrAjy3Qg50kFljvI03tuhGk9xlroTivVb5XQeDuHomgGpVFNwcG9uI4HmkcY4ukNttG3rqp1/CnFuaMxJ1mOqNhqJA6b/SVQBuMAddpk7xr2VmkTHlNr7fdRrUgAZbrcidTAH2VRpjUOYeMgDve6ewbEU8ozAX5R9FWe+o/cN00Enupms9w8pBjcXn+FOl73g3oR/BQCFJ7YcHSN51EciiuwmcZszjzAgKDsU/enpwKJSqlxglwB4GAY5DqVUBpUg2xZpvujPwxvERrClisLGjie5JCdviYDSHXI4b9zoU1Vc54vM5dQZ6ghcJW8ENWv5hLQfXqu9xj87piE1PCDWF7eDjs81x5LPSvgMEKbAGxoiNpHUrTweDJ0Vuv4Ycq9Fyxnhy1WC2HGCrTPDp0UDgXNdcHVb+BYALpnnqeEk3WA7BOGxSXQvxDJSXP9t+m+rMbUd+0knpZFwtTKPM0zx4zxV1uXYKTacggr5u3oAqPj/UqJw2a8x0sVoYei2QCY5nZCxDGk2PTbun9gbPDWEWE90XDYBjVRrOewgtk3A13Jj0U61SoXQbdN/VLsWauHZcyBwOiExp1AzHa0fNRa8tPmkjtbvsif8QI0Z8x9lNKkM7Jc4AjgNR/KtVvEWAtiX2AjTtJ0VYvqVMof8ImAOad9ERBbHNa3pDjGl3w0yJ18xg/JCFdos9hBO5IIVvDNBEbJVqTd1nage7pm5OvOECpRY2YM/mkq7Sw7YloCapg5F2xOl4lBXfjg0CBfhuO6i3xAHVp7BWKOFDbZb6l0p30nZ2kEZIIcIudIIPqI5q+AF+OAENc4gbEGyEzFvNwWxwPykK5RohxIaYMflk2MwzGGHAA+hRFZtR7j+kH82Tv8Oz3eZPAaBNUqUza/WDY9VYa9jR5nen+Ais4UPdmz8v56Kw33gGYOzD5fJTq1WbsJ9EIVQD5DE7FVA69cnURtrGu0lPSouGhMToQPqtChWY5sOF9wQIPTiqPiGLa0QArMcrdQt0DjJkHOQQs+sRoCSq9fGFyritdfQ4vxtea8+XL9DMBBVgVNkJj5U2C69Hpz9t7wyi7LK0mkxBQPBsa0jKrrm+ZeHl3vy74KdekDcrDx+IiwW74y8NbYrj8Q+ZK6cE35Z5LoJ9Yzqkq5BTL16cXaDUI+5SSXw69yFQqNPZJJAVw8rlSLjm1KSSAGIM1BP5oj0mC9gkktIpOquD7OOvErUwjyZkk23ukkpVMwQLcVYwpkGbpJLKj+H/8AUf0n5hExTyTck9U6S3P4p8qbj9VOoUklhVZ1ntIsZ1GqlTMvJNzxN0kl0/8AKfKeJHlPRAAuzqfokksKeL91SxPxDqUklqe0BxhWPi3Em5SSX0fxnn5QSq9TVOkva87SwGitVNEyS55e240PZ3Xut/GGydJeLn/m78fpzvi7jGpWHUSSXfi/i58nsEpJJL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38" name="Picture 22" descr="http://t2.gstatic.com/images?q=tbn:ANd9GcQ0kbu6oSuRY6WfR7OqWQZj79IHbHyqzdt-SoFLCchfmBpyGVAhJXEFg2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429124" cy="3103531"/>
          </a:xfrm>
          <a:prstGeom prst="rect">
            <a:avLst/>
          </a:prstGeom>
          <a:noFill/>
        </p:spPr>
      </p:pic>
      <p:pic>
        <p:nvPicPr>
          <p:cNvPr id="34840" name="Picture 24" descr="http://projektysipvz.gytool.cz/ProjektySIPVZ/Obrazky/Chemie/VyrobaVin/odebirani_vzorku_v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643314"/>
            <a:ext cx="3609109" cy="270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Degustace vína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Degustovat neznamená pít!</a:t>
            </a:r>
          </a:p>
          <a:p>
            <a:r>
              <a:rPr lang="cs-CZ" b="1" dirty="0" smtClean="0"/>
              <a:t>Smysl: </a:t>
            </a:r>
            <a:r>
              <a:rPr lang="cs-CZ" dirty="0" smtClean="0"/>
              <a:t>je senzorická a smyslová analýza vína,</a:t>
            </a:r>
          </a:p>
          <a:p>
            <a:r>
              <a:rPr lang="cs-CZ" dirty="0" smtClean="0"/>
              <a:t>poznání a vyhodnocení jeho charakteru a kvality</a:t>
            </a:r>
          </a:p>
          <a:p>
            <a:r>
              <a:rPr lang="cs-CZ" dirty="0" smtClean="0"/>
              <a:t>případně porovnání kvality řady vín mezi sebou</a:t>
            </a:r>
          </a:p>
          <a:p>
            <a:r>
              <a:rPr lang="cs-CZ" dirty="0" smtClean="0"/>
              <a:t>DNY OTEVŘENÝCH SKLEPŮ!</a:t>
            </a:r>
          </a:p>
          <a:p>
            <a:pPr lvl="1"/>
            <a:r>
              <a:rPr lang="cs-CZ" dirty="0" err="1" smtClean="0"/>
              <a:t>Hovorany</a:t>
            </a:r>
            <a:r>
              <a:rPr lang="cs-CZ" dirty="0" smtClean="0"/>
              <a:t>, </a:t>
            </a:r>
            <a:r>
              <a:rPr lang="cs-CZ" dirty="0" err="1" smtClean="0"/>
              <a:t>Pavlov</a:t>
            </a:r>
            <a:r>
              <a:rPr lang="cs-CZ" dirty="0" smtClean="0"/>
              <a:t>, </a:t>
            </a:r>
            <a:r>
              <a:rPr lang="cs-CZ" dirty="0" err="1" smtClean="0"/>
              <a:t>Bukovany</a:t>
            </a:r>
            <a:endParaRPr lang="cs-CZ" dirty="0" smtClean="0"/>
          </a:p>
          <a:p>
            <a:pPr lvl="1"/>
            <a:r>
              <a:rPr lang="cs-CZ" dirty="0" err="1" smtClean="0"/>
              <a:t>Čejč</a:t>
            </a:r>
            <a:r>
              <a:rPr lang="cs-CZ" dirty="0" smtClean="0"/>
              <a:t>, Velké Bílovice, Valtice</a:t>
            </a:r>
          </a:p>
          <a:p>
            <a:pPr lvl="1"/>
            <a:r>
              <a:rPr lang="cs-CZ" dirty="0" smtClean="0"/>
              <a:t>Rakvice, Terezín a mnoho dalších</a:t>
            </a:r>
          </a:p>
        </p:txBody>
      </p:sp>
      <p:pic>
        <p:nvPicPr>
          <p:cNvPr id="3074" name="Picture 2" descr="http://galerieslovackychvin.cz/images/c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929066"/>
            <a:ext cx="33337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 a jídlo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Bílá </a:t>
            </a:r>
            <a:r>
              <a:rPr lang="cs-CZ" sz="2400" b="1" dirty="0" smtClean="0"/>
              <a:t>vína: </a:t>
            </a:r>
            <a:r>
              <a:rPr lang="cs-CZ" sz="2400" dirty="0" smtClean="0"/>
              <a:t>světlá maso (ryby, drůbež, telecí), světlé omáčky, sýry, zel. saláty</a:t>
            </a:r>
          </a:p>
          <a:p>
            <a:r>
              <a:rPr lang="cs-CZ" sz="2400" b="1" dirty="0" smtClean="0"/>
              <a:t>Červená </a:t>
            </a:r>
            <a:r>
              <a:rPr lang="cs-CZ" sz="2400" b="1" dirty="0" smtClean="0"/>
              <a:t>vína: </a:t>
            </a:r>
            <a:r>
              <a:rPr lang="cs-CZ" sz="2400" dirty="0" smtClean="0"/>
              <a:t>ke tmavým pokrmům- víno se nehodí k jídlům okyseleným octem, čokoládovým dezertům, zavařeninám, vajíčkům</a:t>
            </a:r>
          </a:p>
          <a:p>
            <a:r>
              <a:rPr lang="cs-CZ" sz="2400" b="1" dirty="0" smtClean="0"/>
              <a:t>Sladká vína</a:t>
            </a:r>
            <a:r>
              <a:rPr lang="cs-CZ" sz="2400" dirty="0" smtClean="0"/>
              <a:t>: </a:t>
            </a:r>
            <a:r>
              <a:rPr lang="cs-CZ" sz="2400" dirty="0" smtClean="0"/>
              <a:t>podává se ke sladkému zákusku</a:t>
            </a:r>
          </a:p>
          <a:p>
            <a:r>
              <a:rPr lang="cs-CZ" sz="2400" b="1" dirty="0" smtClean="0"/>
              <a:t>Dezerty</a:t>
            </a:r>
            <a:r>
              <a:rPr lang="cs-CZ" sz="2400" dirty="0" smtClean="0"/>
              <a:t>: k sorbetům či zmrzlinám se hodí bílá vína nebo sekty</a:t>
            </a:r>
          </a:p>
          <a:p>
            <a:r>
              <a:rPr lang="cs-CZ" sz="2400" dirty="0" smtClean="0"/>
              <a:t>ke krémovým dezertům víno ledové nebo víno slámové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/>
          </a:p>
        </p:txBody>
      </p:sp>
      <p:pic>
        <p:nvPicPr>
          <p:cNvPr id="2050" name="Picture 2" descr="http://www.vinomarket.cz/ImgGalery/st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500570"/>
            <a:ext cx="2143108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 a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pití malého množství vína, má příznivý dopad na vznik a rozvoj aterosklerózy, a tím i na srdeční infarkt a mozkovou mrtvici</a:t>
            </a:r>
          </a:p>
          <a:p>
            <a:r>
              <a:rPr lang="cs-CZ" sz="2000" dirty="0" smtClean="0"/>
              <a:t>červené víno je „zdravější“</a:t>
            </a:r>
          </a:p>
          <a:p>
            <a:r>
              <a:rPr lang="cs-CZ" sz="2000" dirty="0" smtClean="0"/>
              <a:t>víno a infarkt</a:t>
            </a:r>
          </a:p>
          <a:p>
            <a:r>
              <a:rPr lang="cs-CZ" sz="2000" dirty="0" smtClean="0"/>
              <a:t>v</a:t>
            </a:r>
            <a:r>
              <a:rPr lang="cs-CZ" sz="2000" dirty="0" smtClean="0"/>
              <a:t>íno </a:t>
            </a:r>
            <a:r>
              <a:rPr lang="cs-CZ" sz="2000" dirty="0" smtClean="0"/>
              <a:t>a </a:t>
            </a:r>
            <a:r>
              <a:rPr lang="cs-CZ" sz="2000" dirty="0" smtClean="0"/>
              <a:t>dlouhověkost</a:t>
            </a:r>
          </a:p>
          <a:p>
            <a:r>
              <a:rPr lang="cs-CZ" sz="2000" dirty="0" smtClean="0"/>
              <a:t>v</a:t>
            </a:r>
            <a:r>
              <a:rPr lang="cs-CZ" sz="2000" dirty="0" smtClean="0"/>
              <a:t>íno a činnost žaludku, plíce, NS, plodnost, tělesná hmotnost, imunita a další…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30" name="Picture 6" descr="http://i.idnes.cz/12/103/cl6/PET46c3bb_v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429132"/>
            <a:ext cx="4071966" cy="2428868"/>
          </a:xfrm>
          <a:prstGeom prst="rect">
            <a:avLst/>
          </a:prstGeom>
          <a:noFill/>
        </p:spPr>
      </p:pic>
      <p:pic>
        <p:nvPicPr>
          <p:cNvPr id="5" name="Obrázek 4" descr="http://www.vinoazdravi.cz/img/konzumace_vin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Vinařství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zemědělské odvětví zabývající se pěstováním a zkoumáním vinné révy</a:t>
            </a:r>
          </a:p>
          <a:p>
            <a:r>
              <a:rPr lang="cs-CZ" b="1" dirty="0" smtClean="0"/>
              <a:t>Enologie-</a:t>
            </a:r>
            <a:r>
              <a:rPr lang="cs-CZ" dirty="0" smtClean="0"/>
              <a:t> v</a:t>
            </a:r>
            <a:r>
              <a:rPr lang="pt-BR" dirty="0" smtClean="0"/>
              <a:t>ěda, která se </a:t>
            </a:r>
            <a:r>
              <a:rPr lang="cs-CZ" dirty="0" smtClean="0"/>
              <a:t> zabývá v</a:t>
            </a:r>
            <a:r>
              <a:rPr lang="pt-BR" dirty="0" smtClean="0"/>
              <a:t>ínem </a:t>
            </a:r>
            <a:r>
              <a:rPr lang="pt-BR" dirty="0" smtClean="0"/>
              <a:t>a vinařstvím</a:t>
            </a:r>
            <a:endParaRPr lang="cs-CZ" dirty="0" smtClean="0"/>
          </a:p>
          <a:p>
            <a:r>
              <a:rPr lang="cs-CZ" b="1" dirty="0" smtClean="0"/>
              <a:t>úkoly vinaře</a:t>
            </a:r>
            <a:r>
              <a:rPr lang="cs-CZ" dirty="0" smtClean="0"/>
              <a:t>: zúrodňování vinice, zavlažování, monitorování a odstraňování škůdců, sledování růstu rostlin, rozhodnutí kdy sklízet úrodu a řez vinné révy během zimních měsíců</a:t>
            </a:r>
          </a:p>
          <a:p>
            <a:r>
              <a:rPr lang="cs-CZ" dirty="0" smtClean="0"/>
              <a:t>za patrona vinařů je považován </a:t>
            </a:r>
            <a:r>
              <a:rPr lang="cs-CZ" dirty="0" smtClean="0"/>
              <a:t>sv. </a:t>
            </a:r>
            <a:r>
              <a:rPr lang="cs-CZ" dirty="0" smtClean="0"/>
              <a:t>Urban</a:t>
            </a:r>
            <a:endParaRPr lang="cs-CZ" dirty="0"/>
          </a:p>
        </p:txBody>
      </p:sp>
      <p:pic>
        <p:nvPicPr>
          <p:cNvPr id="6" name="Obrázek 5" descr="pat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4286280" cy="471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 descr="sklip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Réva vinná (</a:t>
            </a:r>
            <a:r>
              <a:rPr lang="cs-CZ" dirty="0" err="1" smtClean="0"/>
              <a:t>vitis</a:t>
            </a:r>
            <a:r>
              <a:rPr lang="cs-CZ" dirty="0" smtClean="0"/>
              <a:t> </a:t>
            </a:r>
            <a:r>
              <a:rPr lang="cs-CZ" dirty="0" err="1" smtClean="0"/>
              <a:t>vinifera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čeleď révovitých</a:t>
            </a:r>
          </a:p>
          <a:p>
            <a:r>
              <a:rPr lang="cs-CZ" dirty="0" smtClean="0"/>
              <a:t>jedna z nejstarších rostlin pěstovaná člověkem</a:t>
            </a:r>
          </a:p>
          <a:p>
            <a:r>
              <a:rPr lang="cs-CZ" dirty="0" smtClean="0"/>
              <a:t>hrozny se používají  k přímé konzumaci, k sušení a kandování a především jako surovina pro výrobu vína a dalších nápojů</a:t>
            </a:r>
          </a:p>
          <a:p>
            <a:r>
              <a:rPr lang="cs-CZ" b="1" dirty="0" smtClean="0"/>
              <a:t>réva lesní </a:t>
            </a:r>
            <a:r>
              <a:rPr lang="cs-CZ" dirty="0" smtClean="0"/>
              <a:t>(</a:t>
            </a:r>
            <a:r>
              <a:rPr lang="cs-CZ" dirty="0" err="1" smtClean="0"/>
              <a:t>Vitis</a:t>
            </a:r>
            <a:r>
              <a:rPr lang="cs-CZ" dirty="0" smtClean="0"/>
              <a:t> </a:t>
            </a:r>
            <a:r>
              <a:rPr lang="cs-CZ" dirty="0" err="1" smtClean="0"/>
              <a:t>vinifera</a:t>
            </a:r>
            <a:r>
              <a:rPr lang="cs-CZ" dirty="0" smtClean="0"/>
              <a:t> </a:t>
            </a:r>
            <a:r>
              <a:rPr lang="cs-CZ" dirty="0" err="1" smtClean="0"/>
              <a:t>subsp</a:t>
            </a:r>
            <a:r>
              <a:rPr lang="cs-CZ" dirty="0" smtClean="0"/>
              <a:t>. </a:t>
            </a:r>
            <a:r>
              <a:rPr lang="cs-CZ" dirty="0" err="1" smtClean="0"/>
              <a:t>sylvestris</a:t>
            </a:r>
            <a:r>
              <a:rPr lang="cs-CZ" dirty="0" smtClean="0"/>
              <a:t>) vykazuje velkou rozmanitost hroznů v chuti, barvě, velikosti i tvaru bobulí </a:t>
            </a:r>
            <a:r>
              <a:rPr lang="cs-CZ" dirty="0" smtClean="0">
                <a:latin typeface="Lucida Sans Unicode"/>
                <a:cs typeface="Lucida Sans Unicode"/>
              </a:rPr>
              <a:t>→ vznik různých odrůd révy vinné</a:t>
            </a:r>
          </a:p>
          <a:p>
            <a:r>
              <a:rPr lang="cs-CZ" b="1" dirty="0" smtClean="0"/>
              <a:t>liánovitá rostlina- </a:t>
            </a:r>
            <a:r>
              <a:rPr lang="cs-CZ" dirty="0" smtClean="0"/>
              <a:t>po oporách se pne pomocí vlastních </a:t>
            </a:r>
            <a:r>
              <a:rPr lang="cs-CZ" dirty="0" err="1" smtClean="0"/>
              <a:t>úponků</a:t>
            </a:r>
            <a:endParaRPr lang="cs-CZ" dirty="0" smtClean="0"/>
          </a:p>
          <a:p>
            <a:r>
              <a:rPr lang="cs-CZ" dirty="0" smtClean="0"/>
              <a:t>Dorůstá až do výšky 4 m, průměr kmene do 50 cm a délka kořene přes 10 metrů</a:t>
            </a:r>
          </a:p>
          <a:p>
            <a:endParaRPr lang="cs-CZ" dirty="0"/>
          </a:p>
        </p:txBody>
      </p:sp>
      <p:pic>
        <p:nvPicPr>
          <p:cNvPr id="4" name="Obrázek 3" descr="r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72390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Réva vinná (</a:t>
            </a:r>
            <a:r>
              <a:rPr lang="cs-CZ" dirty="0" err="1" smtClean="0"/>
              <a:t>vitis</a:t>
            </a:r>
            <a:r>
              <a:rPr lang="cs-CZ" dirty="0" smtClean="0"/>
              <a:t> </a:t>
            </a:r>
            <a:r>
              <a:rPr lang="cs-CZ" dirty="0" err="1" smtClean="0"/>
              <a:t>vinifera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Škůdci:</a:t>
            </a:r>
          </a:p>
          <a:p>
            <a:r>
              <a:rPr lang="cs-CZ" dirty="0" smtClean="0"/>
              <a:t>mšička révokaz </a:t>
            </a:r>
          </a:p>
          <a:p>
            <a:r>
              <a:rPr lang="cs-CZ" dirty="0" smtClean="0"/>
              <a:t>vlnovník révový </a:t>
            </a:r>
          </a:p>
          <a:p>
            <a:r>
              <a:rPr lang="cs-CZ" dirty="0" smtClean="0"/>
              <a:t>sviluška ovocná</a:t>
            </a:r>
          </a:p>
          <a:p>
            <a:r>
              <a:rPr lang="cs-CZ" dirty="0" smtClean="0"/>
              <a:t>sviluška chmelová</a:t>
            </a:r>
          </a:p>
          <a:p>
            <a:r>
              <a:rPr lang="cs-CZ" dirty="0" smtClean="0"/>
              <a:t>peronospora </a:t>
            </a:r>
          </a:p>
          <a:p>
            <a:r>
              <a:rPr lang="cs-CZ" dirty="0" smtClean="0"/>
              <a:t>padlí révové</a:t>
            </a:r>
            <a:endParaRPr lang="cs-CZ" dirty="0"/>
          </a:p>
        </p:txBody>
      </p:sp>
      <p:pic>
        <p:nvPicPr>
          <p:cNvPr id="1026" name="Picture 2" descr="http://files.ucivo.webnode.cz/system_preview_detail_200003138-18aa41a9f4-public/Hmyz%20M%C5%A1icosav%C3%AD%20m%C5%A1i%C4%8Dka%20r%C3%A9vo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428625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Vinařské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1) vinařská oblast Morava</a:t>
            </a:r>
          </a:p>
          <a:p>
            <a:pPr lvl="1"/>
            <a:r>
              <a:rPr lang="cs-CZ" b="1" dirty="0" smtClean="0"/>
              <a:t>4 podoblasti: Znojemská, Mikulovská, </a:t>
            </a:r>
            <a:r>
              <a:rPr lang="cs-CZ" b="1" dirty="0" err="1" smtClean="0"/>
              <a:t>Velkopavlovická</a:t>
            </a:r>
            <a:r>
              <a:rPr lang="cs-CZ" b="1" dirty="0" smtClean="0"/>
              <a:t> a Slovácká </a:t>
            </a:r>
          </a:p>
          <a:p>
            <a:r>
              <a:rPr lang="cs-CZ" b="1" dirty="0" smtClean="0"/>
              <a:t>2) vinařská oblast Čechy</a:t>
            </a:r>
          </a:p>
          <a:p>
            <a:pPr lvl="1"/>
            <a:r>
              <a:rPr lang="cs-CZ" b="1" dirty="0" smtClean="0"/>
              <a:t>2 podoblasti: Mělnická a Litoměřická</a:t>
            </a:r>
            <a:endParaRPr lang="cs-CZ" b="1" dirty="0"/>
          </a:p>
        </p:txBody>
      </p:sp>
      <p:sp>
        <p:nvSpPr>
          <p:cNvPr id="14338" name="AutoShape 2" descr="data:image/jpeg;base64,/9j/4AAQSkZJRgABAQAAAQABAAD/2wCEAAkGBhMSERUUExQWFRQVFxsaFxYYGBgcIBkZGxwZGBgYGBcbHiYfHBwjHBoYHy8gIycpLCwsHB4xNTAqNSYrLCkBCQoKDgwOGg8PGiwkHSQpLCwsKSwsKSwpLCksLCkpLCwsLCwqLCwtKSwpKSwpLCksLCkpLCksLCksKiwtLCksLP/AABEIALABHwMBIgACEQEDEQH/xAAcAAABBQEBAQAAAAAAAAAAAAAAAgMEBQYHAQj/xAA/EAACAQIEBAQDBgUDAwQDAAABAhEAAwQSITEFBkFREyJhcQeBkRQyQqGx8CNSwdHhYnLxFjOCFUOywiRjov/EABoBAQEBAQEBAQAAAAAAAAAAAAABAgMEBQb/xAApEQACAgEEAQIHAAMAAAAAAAAAAQIRAwQSITFBBVETImGRobHwMkJx/9oADAMBAAIRAxEAPwDuNFFFAFFFFAFFFFAFFFFAFFFFAFIvX1RSzsFUCSzEAAdyToKXWD+KnFLdkYPx9bBvlriz97KjZA4iDbzEEzsQp9RG6BuwwIkHTvXtc6t8kYTEWj4T3hh3UFbdq/8AwrbMIZkUdYC6HQawASZsOTecs+IuYDEXVfEWgCjgR4qEAwwkgXV/EBoQQR1AzGaZpxo2tFFc54XxnH4w33s4oW3s4h7JsG1ba2pTQDxIzsCIM5hJOkDSq5JdkSs6NRWIs8z4vAm2OI+E1h7nhDEJowYn+G11B5Qp+6SuxgkAExtgaqafQao9oooqkCiiigCiiigCiiigCiivJoD2iiq3EcaCvCqXUCWddQNQIEDzESSROwPtUbSBZUVX4fjCs+UgpObIW2bKQD7EzIB1IkjYxYUTsBRRRVAUUUUAUUUUAUUUUAUUUUAUUVE4txFcPYu3nBK2kZ2AiSFBYxMCdKAl0m5dCgliABuSYA9zWQwnGeK30W4ljB2lYBgHu3XLKwkarbXKVBB2MkEaTIiYvhWMxieHjL2GbDC4rXFt2biljbcOLZzuytbJXUka9qw8kUa2stb3xEwmq2vFxFwGFt2rbEv3KM2VCo182aNDrVBxnly9xNiccXwttQPAsI9tiGkg3Lj5IzlWCZAWUbydI1+HvJORMqBfKBAHyUbAV5ZwILFmJbUgT0FcXkbNqKInL3A0wdlbNkAAa6ksTsCSeprJc1cIxNjHYfGYfDC7btOzXhbI8QzpOpBICs3lE6wYrd4i3kXMsyPb6me2/wDevFZxGjawSfLudNp0jesKTTsrRQpx7G4x7j4FrNrDplVTiLF0tcbKGdgM6FVGYLqJlWp7k/gFzCpcW6ULXL1y8ck5Q11iconWBsK0Bsg76++30qHcBW6NPIYAE/p6g61ZTcgo0Z34k8snH4ZRadfFsvnQMwCtIKFSekhtD3irjkPjNq9grCrdD3EtKtxSRnVlGVw67ghgR8qli6hEBBOmhy6TpqKqjyLgnzTYVbmdn8RCUuBn3K3UhxI03rUJ7SONmuorH2uCYrDT9jxBZQf+xima4uxHlvGbidDHmGmwkmmLHOVzBYg2eKXrIFxBctXlQ20kEh7OrMZHlI1ky3YV2U0zDi0beiovDeJ2sRbF2zcW5baYZTIMGCPcEERUgXRJEiRuJ1HuK2ZFUUUUAUUUl3ABJIAAkk9B1JNAKrB8685HCYiy6BiEZrV4EeUhlVwRrJZd+nUfimqfmj4xFWNvBqCB/wC6+s+qp27E/Tvzvi/MN/FMWvPnJjt0mNBppJExNeLNqYpVF8n6PQejZnJTzJKPs+6a/B3y3cGIRbocOrgFf5I/2zqY0kyQe21RbnF0tvkYXI3gW7hy6TEqCGA9CdT0iuN8t843cJ5JzWpnKZ8p/mTXQ/kfnNdSwTtivDxARiVzG2WGUrm0Iy6biNYPX3rEcnxOTxa7QT0kveL6f95NIyzJIGvt+e4NQlW5bv2ihC2CT4hLOZkBbaIk5UUsZzDUQBHmJEm0pgZjBjURv66emlMXsfaK9w3lAI0edIXNowNdIumfPaslYfjkqzMhCguJBnRGKyegBAzAzEbkVPwWMW7bS4hlHUMp7giRVFheIoEVWzSBDCJ1A112PU0rDiFPgMyQpAnYQPL5WlQoEDSDGldVl9zLj7GhoqLw7HrdTMNwSrCQYZdCNCff2IqVXc5hRRRQBRUHjHGrWFt+JebKsgAAFmZjsqIoLMx7Ad6oG+IaHVMHjWU6KxsMgZzoqQ8MJJHmjKJ30MRtIUa2vGcDUmAKyK8Z4laPi37Fl7OmazYLG5bGhLh2IF2JIKhVJygjtUPBcvW8dev4rFWWa3cZBh0vBlItKigh7R6G54jBWHWdKw8iqzW1k7inG8XexF2xgjZUWAguvdVmOe4A4FuGA0QgnN1YdtYi8gAfw/tFxsNcOfEWGg+NcksXzfhDMZZQIOVdhIN3w/gdnDJksILSySQvUnST100jtAHSn0tsT5iVA+6Ad9tT/b1ri5tnRRQ4binyAgdN/wAhSBaAZmA02j9SB36fKs3e5ZxFzEu7X28FWzKqsQTBnJ2EbSZrR4DEO1tS1o22O6ZgY179a5J2SMm+0RcVbtISzPlUCWYkADTqTtsd+9SbWJQiAW1Gm+0DUfUHSqnifKa37wuXbjZBtaB0n0PSdzA+dIxOJtWLQs2bYe5KG3aLHUsxgzMkLlk9BFS35Juau+i6v2WYGWAUjUFdY7zOk+1OYYnYn5RsOgB6ihSxVA0BiBnyzEx5ss6xNOXLc7bjatGxdM4hwNeo1jqRtp9aStxwAGyyZ6/T5/5pIZlgGDHUyW9dAO8ChRtlZlDKQCYMAA9v0qRcJUzvMCNf80zbfJ0AGmkEDbp0+VSTc2jWf07+1CEa3jYOoiT0nbcE6V7iTbMMyqWE5CwHzyzrNLuOF/EZET8/TakJhw3mzk9J8vf26UBlU+HqPib928zm1cbxFtJdYL4sBReGWGD5AADOhn0qXZ+HOCYMb6DE3XYk3rmtwiAqqXGpAUACe1Xt21DCZKx6aRr71hudviP9jf7PhVDXlEszyVSZhcojMfn862rfBOEXnKfNGTFXOG37wu3bIHh3errqfDuf/uUAEx94EHStrXDPhbwZ8XxA4l5ItMbjvEBrrbCRp6wOw713OvTHo5MKwnxc4u1vCpZUwb7HN/sSCw+ZKD2JrRcc5ssYR1S4LrMyliLVq5cKoCAXcICQskD69jXP/ibxnD4sYZ8Pft3ghuhsjhiCfDIzAajY71x1MqxSo+l6VCMtXBS6t/dJtfk5s9oDpNLfh7qod1hToPU+la7kHl1cTjAHEpbGcjvrt9Yro/NnKP2trCCFtWyZAA0mNQPQAiPWvFhwKePd5Z9/W+qywar4a/xiufq6tL9HHuWOXDiL6LcIthyfDkgeJAlgmvmIG4+ddt4XwsWLYQFj661NfgFg2BYKDwwBG0gggh1PRwwDBhsQDVRcw3EVBtoLDwpC4i45zN0UtbW2AG6mNDGkTp7Hi2qon5jNqZ55ueR8/wBwhN/i+HuXxa8S07hirWhcXOGlQZtkyQAdffrSeYuMJaQ288XSshIUmPUEEAGDv6xtVphuVbAsCzcBvakm5cy5yxYuWzKFg5iSCsR0qgvfCu0b3iLisSizPhhkMaRo7IXjrqT22pLFKvlOKmvIjA8bsmyrFDceQIFtZ1aJ8oAgfsVIv2hjMQcLbbLhkVjiiiEZmm3ksB/uwV8TOBJAABiaRwn4aopunEXWu5mHhlGe0VQa6+Gw8xbcjTRdN61uA4fbsWxbtIqIuyqIH/Pr1pjxy7mSUl4DA8PtWUFuzbS0g2RFCqJ1MKoAFSKKK9JzM3z5xO9Zw6fZ7nh3rl63bTyqzNLS6oG8shA7SRsp2MEROFc0vYv3MLjicyhns4gqAL1tVzvKpoHSG0A1AHWa9+KHAb2LwJSxOdHW5AOUkLM5W6MJn1iKz3A8AeJ8Nwt7E20L22MM25RSVDEjX1KntXOUnF2aSsu+C8PfGXFx2KzAhi2FsyQlu2cwS4yyQ11kaSTtoABrOoLDrTQdcuVGUQIGxiPSmGvSYlWkaHSN9j76fSvM227OqVEi/cGU6jT9en50CTvp7f3pg4eTBAkCfQ7iCNzUm2w22I6fvpUKAsgT67mk3F8uuv70p2kONRPr9f3NANi00R0jr/ca1V3sc9m9btiy7LcIBuJsssdCD2kk+h+VXJuqOo+tIa6DoBm+n9aEaPMVAXUxOkz37VXYnBKtzxVCtdAi3MCNPu5okA699Se9VfOfLTYz7MhKi2l4u8rbuEDwrqiEuoyMczLoVMakagVnT8OHsYj7Rb/iJauWCixbN17VmwiSLuUOr+Ig8gYKyyDvVpVyRmm4pfvWbuHKFzaZ2S4SQxBuEEewGsfQ1fq28MSBp036Ce9czwnJmOZWJZVbEvZu3gGOazdS8L+aHzKxFt8g0ibNsQRqJ+P5ExlwG34qkC9evi9c+810hBh3yWwqBlIZto0XQ0UUvJle5tA7l8jK0IFOcxDTI0I2Zdz8qmWcPl6kz3/WmcPic1sZwQxUZwJMNGoBjvNSLVyZE6jf6TUNoTiBIK9SPy7mvFw4A8vT8x2NLt7k+sfT9mm8SzSuXvrpOkd+lCjVksTDJA0gz0I669CP0pV+4q6CCTrlJGonUmfeks5mSSI65f2Y9KRg8XmLSus7jX2FUgXFhWbQxOaMvpMwJ6Vn+aPh1hse6XC72nVYLWsozjoGDAjSO3U1rMqsD1B3pu3ZWTproDGkjcbUToUUfw84p/COEu2xZxWGAFxQAouKdFvJGhVoIJ7g1rqyvM3AS6pfsP4WJwwZrVyJBEea3cH4rbQAR8xqKncm812+IYRL9vQkAOn8jwCV/MEHsRXphK0cpKjC/EjHXsDxXDY0ZhYZUt3SsnMoZyysOpAbOBE6GNzVjzhgsPisKuLw4tvpIuKBJXcid/kaZ554s3EQmDsWot3b5trjLkFPFtK7sttVbOSMjoSQBo2p0m95W5S+yYRsMSGBZjOupbckdJOsDauOaMZKjvgySxTU4+HZgeUeY/sV57ng3Lwa3BW3kkBfNm87AERPWdq6/hONWLttLiXUKXIyNmGpOwGu/pvXGsTh2wmJGYCAToNQVOjL9JFdCscj8Nu/xvsthvEUfgUgjuBG50k76Vw0s3ji8cu0fT9WjHLOOoh1NflcNfol8c56tYd1VUa+MrPdayUYWbaEAu4mephRLHK0AxV9gsbbvW1uWnV7biVZTIIPUGudc2ca4VgsPfwq27Ze4Mr4ewArGQAC0CFAEantXnwJxjHCXbTElrdwH08yjQfNSfnXujKz4rVHTaKKK2ZCiiigCiiigCuHYTjuI4NjL2HxAZsNcdn01hWLfxLSRDTpKyNQdzv3GqbmjlWzj7Ph3RBGqOPvIe49O461mSsqdELhrWr1tblu4HtlfvI3zPl6QRt76VcogA0rjXBMFe4NxVbT2/GGIARCjESJPnybEjqDsATrXXcSjD7piekSJ7dxXllGmdU7FqxJJA021kfMU5AYaj/B60zautIGWBHrtsNe++lLJhgToCCPSZEVk0L8EdJHsf6bU06jMATPUyflttUgms3xXi6qylmKqdJGuh2MVUQu2uD8IAI2MDX0GtLcKYLLsdCY31Eg/ves7jL64cBvGDlmhQI27kg/vSrnD4tcmZjPc+/9KUBy5hgCsRM6dDpJ3HTeqDnXi5tYci2xV3cKcp23YkEag6R86scdcLo0M6LBMoCbmgmVEafOZ7U/isFYxFlVdcywCAdGGmhPVW/zWJJtUjE05JpHJk4hdVsy3HDfzBmn6zXWMDine2jXGy5lU6LvI11On5dRVNZ+HmGzElrhH8pIj9JNaWxd0CHysBt3A6r6be1Yxxcbs44MUoXuESCRFzU9DB/sf+KaxNq4BmzKII6HUTsfyqUbAO5n3ivLmHBEACem/wDSup6RvDhSIJk9deu5ilHUaFh8jr+/SqfEcb8K+uHFt2JIhspyqDrqxOunXpU+LniRcyGzlnNmg552yxqI133qWibkxw3FgbCdyeg67/SvEvKFBkT27gnTanbioyxBjpoaMKVCgBT7R166mqUSl1fwtvJ27GDI7jY174jaMIII3g/Ix01/WlkmZymOo01+Xels426EfrQonx/5lI/MflWPHJd7Dm+mEvLbw2LIa6hDB7Ux4jWHVhGZZUAgZSZB0g6xMSIgyehlfnt7EdKY4jjEs2rtw5itpGYjsFXMSJrSbXRGrKO1YRsfZw9kKtnh6G4yrPlu3VKWl000tNcYj/UpjWa1Vxth1P7mqPljCPatPdvgeNim8a5lkhSVVVtgkn7qKqzoDBMCrJLkic2VjrpJ020qMIgczctJibcAAMv3TVZyb49gHD3Iyg+QmdO6juNyO3rWqFw7R7Hof7VHGB80+XQaaHrPWZqUuzosklFw8Px9ff8A6ZLm74b2MW7XlHh3spLMhIztEKXGzRH61M+Ed2z9jNtLfh37TlcSp1JujQtPVTBj0rTwwHT2Gv5kjSszxHldbmIF6093D3CuR3sZVNxN8j6HSV0IOYdN66wnXZxlGybc+IVlcS9p0K2UcWjiCRlF0mCrLuqSVAeSM0ggaE6pWB2M1ll5YwQw5seChslYZAmhjzDQCd9aqv8AppsB/E4Z/DEqLmGYfwroXQtJGZWhvvqdYE5oitrKvJlwN/RWRTj/ABGyJxGEt3VgjNhWYnN+Em0+oQ/d0ZiInY6T+VebUxgdGAtYmyxW9YzhihEagwMykEax6HUV0Uk+jLVF/RRRWiBSXcAEnQAST6Uqk3FkEdxQGL4GDjcW3EGQrZFoW8Jm3KGWuXgo+74nlAB1hRMEwNGL2bTadt/7abVyzkHjWLwWOHDL8eF5wgfQqRLAW26owkgdBMdq6vLHoB6zP5V5J3fJ2j0JNwr97Udx/ah7wI01B6gjah8OT+I/QR9KbTD5TBgppGgMf4msFG7+MCpqwP8AqH9e36VUcMdFs3MU4zFZy+gXTT1J0mrPidjxLZ0EbAiJPT5CqvheED4a7hCYYZonqGOYH2zb/wCa0gRuG83eKGGItqUI0yqT/wCJkkfOmeGW2u+IyOq27baeISIB2mJHzNP8J5ZuAN9oIVFGmVhv/NOwAHek8u2h4OKyJ4y5gFVvxgbT7irx4IOXeJtaVf4lu6SQoFt8xk+nbp9Kmi3enLnti5E+Hm80fv5VQB2S9h3uYMYZBc1YEaztPaNT9akcS5exFzGsySiscwvToBlgagzP4Y7UBLtcZuC1cufhtMVcHcNpIj50i5xO5dS1cEKtx8qMSQQ2oAI6dRrTHCclvBYjxR4yi9rDEZ9V8wbQ7615xfI+AtG0hRPEMLJJH351Ou9ATbXEL/j+AQRdAkwfKV/mB7dPerzA4ktIPSqP/wBQuNgleIvN/CNyNQoJ8376malcMBtIAdQesfUdPeowi3JZicumo19Osd5rzD4cJ5dIjTT66z60q1iVga+n9P3NOOdQfl9ayaI+B4VbtWxaUeQTAYk76nU07ZtLJIAmSBpt3/OT86dZgNTUdCDM6CST0kf260JVcEmmzbj7pj06f4qn/wCqsGLgtDFW/EMAL4qk6zAgn0Om+lWb3WymI9/8UA3cxAB0MM2jekdabx9tLll7WmW4rK0zqGBB1BnrVbw7AjEM7XGbMhgZTA11qDwvh7vjL9u4zG3bGkEjeCuo/wBNaoEvk7HPcwtk3HzPbBsv6vaY2nJ1IkshM1pUeRIrCrfTC4+7hrSsSypeA1JJuZlaOu9sn0mrq/xW5ZGa4jKp6nYH3FGgmaGmEubxqxJ+UaCfpVKeIX3AK2nKtGoHQ6zXtvjfmFtV85MZdjPWZqULLwWBudT3NBXzLHQH+lUC8Tum41sKfEQSVldtNd9dxtTQ481xWdB5bQlmmAAenrttShZosQmkgkEduvpFVeKe6GAmD0Cjeo1nibBVuupCPqrGNeo0G2lWdnGKRKyzEDpprMewoCUrArDHprOnvXNrNlsPzOpP3cShynQSvhmVB6kOoP8A5DvXQc5I1DSBMkfoBudap+YeUrWIKM/iA2zmS7aZkdWOkjLHWCfYVqLpkas2NFYKzzdfweNsYbG3Vu28SrC1dW0UIuKyqFeGIIKssmB5j2MDe16k76OTVBRRRVIc++MPBGfD28XbgPhLiuehZMw0ka6GD9a0HLnMCY7C28RaBVXnRhqCJUgwejD8qu8bg0u22t3FDI6lWU9QdCK5JyFzQcDiX4XeQhBfuLZeSSCzllVhGxBkET+dcckbNxZ0647iIgye3577V6qsTr92dBH6694pq/hizE9AIO4JmDoRtShhUJzajvJPpuJ9K850FXUMwIMmY229fpVdj+EK7KwkE7EaEHfcag71YHEjxCNSQo2E7z/YfWnMik7EHvEfnQFJ/wBPuwh7txx2Z2I+k0Ny+V1RmHcAkfPTrV7kb+b6j+0UJcnQgg/vY1bFFBc4OSDmZnUDMAzEidR1/e9KTgj5cud8vbMwH02irrwlJbSPy9T+terIGmumx/vrSxRTJwCEKfhJkqNie5HfavV4N+AzkWCB0BM7Vc+OOoI+R/pTP2xc3qQIB0nUilsEBOFEQoMqDJU7T6etWH2U5R0IgjsI796ctuAAJ2pp77gfhOmoAYzqNh7T+VQDZxUEh0IUz5hEafnJ6aU2LAaSmcGCInyk9PT5j+lOpcDAypAEzpr7EVmeD81Ym9b8a3grhtMZtHxUOe2fuMQ2UoSIaBmgHX0tA0q4c6MST5YhSfeY2J6Vl8bift+Ie3mYYTCuEuBHIN+7ClgzLqLSBiCJ8zaHQGVNh+IYwC3ce3gbR++LVxrl24CZZUuFUFsRpKhjr0rSYDgdqyiW7ahUt6KoAAEf1jrV6J2Rf/RbPh+D4dvwY0t+GuTKNApBEfdMbVU4jl/EYYFsDdBUgZsLed3tnU/9tyS1nTQASugEDetWJHl200O8/wDFM38Luep00H9allozHAOKXPBxtw2Ltp0QsEbw5JCMRlKuRuI1Iq7x+KCWjfQDNd8EamJDMF3AOoVj9KbxHCmhwjEC4IbbUQRH0Jqtt8EvNbVDdYokZUIGmXbWJMfOrwyCzhSOL37gjO2CRLXfMr3Gb/5L+dQ+DpdFjFfaM+TIf+5P39ds3y/KrN+AO7i47k3Bsw0I9j8zRiuX7l0APcZ1BmG116HcVbFCF8Jmwau91HNpWQK2VWK5TDxr2061F4dab7XicTei34egkyFYgKDtr5Y1/wBVP/8ATzOBmYwhyp/pA0Edtqbu8Ld2yXGuup3BzCYiPQ6a/KgPMdigGw+Mt3BcCN4V5l0DA6EkHUQTPvFe8Z4cLarh7Z1xV8sfRNyB7afSpQ5eSMvnAJnL5oPXbboN69ucBMhpII0DSxIHWI2qWBy+1u8buHW6pIUC3bAMoyTOux1j6UngNtisEKSunmWTttPppUfh/L8GQxBIzFo7k7Mev6Vd4XCsnZh9DRlJVtSBrHoBVNjeeMBZd0u4m0jIQGBbYmYHvpr2601zfzjbwFnM4PiOGFpY0ZwJAkdOp9Aa4ty9yxieJXrnh5DcJa5cZpVQbj5mjQxJJ07CrGF9kbo1nxW5jwuIsWbdm6Ll9HW4jW8rKEM/efpKwQB1Amuscu8WGJwtm8P/AHEBPvsw+s1yThPwVxTXct9rdq0CSWQ5i3+0QIJ7n6Guw8K4YmHspZtiEtrlX/J716Iqjm3ZLooorZkKw3xN5FGLsm9YT/8AKSCCpys6j8MjdhoQfStzRQHzcnHOKWnDm7is1vX+IrRlmT4ilQCvSTt0IrtPKHMVvH4ZLwyeJEXEBnw36qeo7/OtNcthgQQCCIIImQdwfSuL3rL8B4oD97CYqFnaBngSdgbZY7/hauM4cG4yOtOssPY0FCNm09dfzpNjEK5lGVhG4IMzqIjpTpOsV5zqNm4wEkT/ALf7U2cYp3BB7aSPlPyqVTL2gXHoDqPX1+tARmuHKSNSTsY6Rqeh0FSVtGBLE+2n6UqSszqPQfqKRasDKNwd9zp1oD029YHzJ1pvEYVSwmdZGhPali1rBJ+sfp/mvH+8IO2/YaH9aAfVYECku2uUdR9BTN26w9O/67/l86RZZ2eZ0Ag6DfTqD70A1x3jVvB2GvXJIWAEUSzuxhURerMTAFR+V+GNawlpLihGCmUU6LmYtk2EhZjbpVXzPi1s4yxibyO+Gs27nnQBhZusVXxLi7xkzAMNF8871prd0nuRvMCCDtHtV8EE2FGUKV0jY142HgnKseoMan0pdq6NoJg9vpTZsNMgGJJMuf0E+9QCLzXFEkZgDoZAI9+kH+tSFvqy/wBN/wA6UXPYR7009hSZgqe4/wAaH50BU8wcbuYeyHRQS1+zb8wmFu3UtnTMsmGJGoHyrO4Lnu+bltStoA+ErEqyjM93EW2JfOck+EMghgzEKGOYGtbi1JRlzZGjy3IHvDDafcRXLOI8UxVnF/ea5bBgRJHzB/4/Wto64sTyOkzScu/ETEYlrKPbtWWdLJdmVyqG5bvXQw88FXVLYXUQS4JYgCtlgeJm5hkukAM6ggCSCTsV65TuPQ1kMBzCXvoHKJa/FI00HTeDpptWss461dYEXlzwcqgqYHeO/eoxPDPHwx+7hfKo0WCuuaNqUl0AjpJMzvqdD89qczE7Q3XXSPbSmMbeyqWZVWAdSw03I/MD6+lZOROrwOPyms/wbjIxviZWy+E+WQfvr/OB66xVz4gAHnP01P5Uo1KLi6YJZMsMzRpG2g7aisjzj8TLeAueAltr97LmPmAVJnKHbfWNgCYjuK1mcFoTcb9tZ695riicNXiXHLyZot3LpkrvltIqMAT18kTGhmtwjb5MSdFXxfjmL4niUFyGYnLatoCAuY69TmO0seg6V3nk/ldMBhhaU5mJzO/8zHf5DYUrgHKGFwY/gWgrdXMsx6feOo9hAq5r0pUcmwooorRAooooAooooAqj5x5YXHYV7JgPvbcj7rjY+x2PoavKKA+e7fDcbwG8mIe3ltF4uBGBS6sGQY2IHmEgHSO9dztuGAYfiUEH0P7FMc38FGLwV+xlVi6HIGGmcCVP1iuE3OcOJYcpZa/cRrBjKw8x/wBNyfvDoPTrtXGcLNxZ3m5ZIWQ5kACSdCdpIH9KdLFZ8uneRrpvWe5S5vt47D22zKt5v+5akSrKfNodY6g9RWmrg+DoIS5IBjf1FNs2Qx+E/wD8/wCKfAoqFK/xiYhyZkAhRppoT+tSUYFYHaf+fWabGCBuF/lEb+596keAvb5dPpQghb0jQE9J0/vXlq0Ohg9YPU67UtwdcuhIMe/TT6V844LHY5DevWnvBw7G86ZspYMYLhdIMbHppOlajGyN0fR72FKlGAZSIIIBBB0II2M1luLcq4PD2blzxMTh7aCR4N/EBU6Dw7Ctk3iFCwe1c84p8XsZdjwlTD5Z1nPmkRLKQAO+hO+/dd/4nNibC2sUiI9t0upeDkJcuWWFxVupl8qvljdtSNNq0oNE3I6ty7fvXMNbe8CL0ENKlCwDEBmT8JZQGjpNSLKs2uoI3GZt5n6bfnTXCuMDEYe3fUFVuKrAaEjMB5TGkgmKlm8AJOmUeYHt1J+WtYNCrVs6zGvYk+29Zzj3PVrC3FRQLx1z5WHkiNDvqZOnpVbzvzhbayLeGvhmYjOU1lCGkBxoGnLpMxXPK0o+59PTaPct2T7Gu41x+3eui5Yd18RAXXVSGGkGDBPsSKrSZ1OtQ+B2wbuvQEj9Nau8VhgRI0I/OqexRjj+VECpGC5wOH8qWLRZZ/iMPMZPftGkdqj1VY0jOY/Zqm/hxnxJGzwXxNOU+NazPPlNuAAOgMmTrNZfjXH7uJcl2OWfKnQDpVbRSkWGnxwluiuTT/D3iItYlgRPiWyBvuvm2AM6A10+0c2mUAAdZ0HYAj0rnnw2wRN1rhsllAKi5P3DGoCneQYnp86d5s+KaYa6bFi2b7KCHc3Mqoew8rZiO3pvWWrfB8jXNfFJvEvi1gbTMqG5cdAQAiNlZugDmFI03/vWX+C1jxMfeusPMEd9Nla68kD8wKpPh58Pzj1dfG8MWQgzZM2YtOn3hH3fWu1cpcoWeH2iluWZjLu0Sx26bAdBXeMa6PnN2XtFFFdDIUUUUAUUUUAUUUUAUUUUAVHu8OtM2ZraM0RmKgmO0xtUiigOFc38l3+E3/t+GCtbtuSm8qGn+G4G66kA+1dT4BzNh8YhfD3UuRGcKZKkiYIq64hgUvWntOJS4pVh6ERXEOPcq43grjEWLs29jdC6AAzlvIdIMb+8EGK5ThZuMqO0HK0detNNhNRBMD/Ufl+zVXyxjrmIsJfdAhuKCRMwdNQR0Parnbc7V5ujoIw9nKzb9NyT+tP1Hw+KVncBgWWAV6j1PvrWf+IHNxwGGD21DXbjZLcglQYJLN6ACYnWrVsD3FObsNkxC2btu5fso82lcBs0EQJPesj8BMHNnEsTmVvDQz1IDEn55qwvAuSMVj1e5atrcyvLFiqy7SxK5tJ1k+9dp+G/KtzAYUpdI8R3Lso1C6BQJ6mBXohGjk3ZLwfw/wABaueImGTNMiZIB9ATAqv498K8DiSzZDadjJa2YBPqhlfoBWxorpSMnzres8Q4LdYKTazmAxBe3cA6gExMexFNWPiBjgXDXy6XCc4IGkjXwz+Een519FYjDJcXK6qy9mAI+hql49yThsVhzZ8NbfVGRQCrdxG/qKy4m4ycXaOJWbysJUgj0pdMczfDvFYS557bOpMLdtZiG9Dl1B9D8pqkuYS9bOpvW/Rs3/2FY2n14epr/aP2NVhON2sMSbmbzaDKC22p0Hyq54fzJh7xCpdXO2yHRu+qnWsDw7A3sTdS2ma7cbRRp31OmgHcntWu5n+FeKwSi/aueIEYEG2pzqSCpbLBBGpHzFNp58mucp2lx+Syx9tUBaQPTv7Vn+I4hFJaREfn296pcRx7EFQrlWKz5mUho7GCBv1j+9NcUxWcoPwhcx92gr9BNRRPXHWwWNyXa8P6javeutIz54kKknKN9AN/WnDxW7lA8oI3aN//AB2H1+ldy+GfJv2LD57g/j3gC23kHRAfzPr7VY3fh9gGvG82HQuTJ3yk9yk5fyrptPlLUZVfzPk4bj+ccVetJYVhYsrslgupcnqz5sxJMmB3jWNdFyN8K7uIbPiUezYHQyHcntOoHUk711fh/JWCsXPEtYe2r7hoJj/bMhflFXdVROLk27ZXcC5fsYO14VhMqzJ6lj3Ync1Y0UVoyFFFFAFFFFAFFFFAFFFFAFFFFAFFFFAFMY7DeJadP51Ze+4I2p+igPnbF2+K8NY2FuYi0oMrkGZD6oWUgDqQI9RNWGE+L2OS26Otu65EJcjIVOxzKBDHc9Pau81ScV5LwWJbNew6M38wGUn3KwT86w4JmrOBWbWOxd25iLf2i5c3uPaLg9gIQjSNMo9e5pvinEcYbSYO8Xyo+dbToQ+aIQCdco6CN+tfSmB4fbsoLdpFtouyqIApT4RGYOUUuuzFQSPY7im0lkLlrhwsYSzbyBCttcyj+aBm+czrVnRRWyBRRRQBRRRQBSWQHcA0qigI9jAWkJKW0UncqoBPuQKkUUUBm+ZuRMLi1uMbSC+yELc1BDR5SYMGD3rmXKHwvxX2xPtNnJZttmcswIfLsqwSTJj0gfKu40VKLYUUUVSBRRRQBRRRQBRRRQBRRR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0" name="Picture 4" descr="http://www.moraviavitis.cz/Images/vinarske-oblasti/vinarske-oblasti-ceska-republ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86020"/>
            <a:ext cx="5357850" cy="3071980"/>
          </a:xfrm>
          <a:prstGeom prst="rect">
            <a:avLst/>
          </a:prstGeom>
          <a:noFill/>
        </p:spPr>
      </p:pic>
      <p:pic>
        <p:nvPicPr>
          <p:cNvPr id="14342" name="Picture 6" descr="http://www.moraviavitis.cz/Images/vinarske-oblasti/vinarske-podoblasti-oblast-morav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86058"/>
            <a:ext cx="3071802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vinařská oblast 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Cca 96% registrovaných vinic v ČR</a:t>
            </a:r>
          </a:p>
          <a:p>
            <a:r>
              <a:rPr lang="cs-CZ" dirty="0" smtClean="0"/>
              <a:t>80% vynikajících jakostních vín a 20% nižší kvality</a:t>
            </a:r>
          </a:p>
          <a:p>
            <a:r>
              <a:rPr lang="cs-CZ" b="1" dirty="0" smtClean="0"/>
              <a:t>Vegetační období: </a:t>
            </a:r>
            <a:r>
              <a:rPr lang="cs-CZ" dirty="0" smtClean="0"/>
              <a:t>kratší, ale vyšší tepelná intenzita letních měsíců </a:t>
            </a:r>
            <a:r>
              <a:rPr lang="cs-CZ" dirty="0" smtClean="0">
                <a:latin typeface="Lucida Sans Unicode"/>
                <a:cs typeface="Lucida Sans Unicode"/>
              </a:rPr>
              <a:t>→</a:t>
            </a:r>
            <a:r>
              <a:rPr lang="cs-CZ" dirty="0" smtClean="0"/>
              <a:t>pěstování odrůd s pozdním vyzráváním hroznů</a:t>
            </a:r>
          </a:p>
          <a:p>
            <a:r>
              <a:rPr lang="cs-CZ" dirty="0" smtClean="0"/>
              <a:t>Zrání hroznů probíhá </a:t>
            </a:r>
            <a:r>
              <a:rPr lang="cs-CZ" b="1" dirty="0" smtClean="0"/>
              <a:t>pomaleji</a:t>
            </a:r>
            <a:r>
              <a:rPr lang="cs-CZ" dirty="0" smtClean="0"/>
              <a:t> </a:t>
            </a:r>
            <a:r>
              <a:rPr lang="cs-CZ" dirty="0" smtClean="0">
                <a:latin typeface="Lucida Sans Unicode"/>
                <a:cs typeface="Lucida Sans Unicode"/>
              </a:rPr>
              <a:t>→ </a:t>
            </a:r>
            <a:r>
              <a:rPr lang="cs-CZ" dirty="0" smtClean="0"/>
              <a:t>větší množství a větší rozmanitost aromatických látek.</a:t>
            </a:r>
          </a:p>
          <a:p>
            <a:endParaRPr lang="cs-CZ" dirty="0"/>
          </a:p>
        </p:txBody>
      </p:sp>
      <p:pic>
        <p:nvPicPr>
          <p:cNvPr id="33794" name="Picture 2" descr="http://winesfrombohemia.com/img/vina_z_m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35769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2) vinařská oblast Čechy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nejvíce vinic v okolí Mělníka, Litoměřic a Mostu</a:t>
            </a:r>
          </a:p>
          <a:p>
            <a:r>
              <a:rPr lang="cs-CZ" dirty="0" smtClean="0"/>
              <a:t>2/3 ročníků bude pro jakost vín příznivých a 1/3 méně příznivých</a:t>
            </a:r>
          </a:p>
          <a:p>
            <a:r>
              <a:rPr lang="cs-CZ" dirty="0" smtClean="0"/>
              <a:t>Území není souvislé, ale skládá se z jednotlivých příhodných lokalit - kolem toků českých řek Vltavy, Labe, Berounky a Ohře</a:t>
            </a:r>
          </a:p>
          <a:p>
            <a:r>
              <a:rPr lang="cs-CZ" b="1" dirty="0" smtClean="0"/>
              <a:t>Vegetační období: </a:t>
            </a:r>
            <a:r>
              <a:rPr lang="cs-CZ" dirty="0" smtClean="0"/>
              <a:t>větší proměnlivost počasí v jednotlivých ročnících </a:t>
            </a:r>
            <a:r>
              <a:rPr lang="cs-CZ" dirty="0" smtClean="0">
                <a:latin typeface="Lucida Sans Unicode"/>
                <a:cs typeface="Lucida Sans Unicode"/>
              </a:rPr>
              <a:t>→</a:t>
            </a:r>
            <a:r>
              <a:rPr lang="cs-CZ" dirty="0" smtClean="0"/>
              <a:t>dlouholeté uchovávání a zrání vín na sudech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2770" name="Picture 2" descr="http://winesfrombohemia.com/img/vina_z_c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178" y="4857760"/>
            <a:ext cx="1564822" cy="16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Vinařské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4818" name="Picture 2" descr="https://scontent-b-vie.xx.fbcdn.net/hphotos-prn1/75725_428808880510318_134729045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8143900" cy="571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oblíbený </a:t>
            </a:r>
            <a:r>
              <a:rPr lang="cs-CZ" dirty="0" smtClean="0"/>
              <a:t>alkoholický </a:t>
            </a:r>
            <a:r>
              <a:rPr lang="cs-CZ" dirty="0" smtClean="0"/>
              <a:t>nápoj</a:t>
            </a:r>
          </a:p>
          <a:p>
            <a:r>
              <a:rPr lang="cs-CZ" dirty="0" smtClean="0"/>
              <a:t>z lat. </a:t>
            </a:r>
            <a:r>
              <a:rPr lang="cs-CZ" b="1" dirty="0" err="1" smtClean="0"/>
              <a:t>Vinum</a:t>
            </a:r>
            <a:endParaRPr lang="cs-CZ" dirty="0" smtClean="0"/>
          </a:p>
          <a:p>
            <a:r>
              <a:rPr lang="cs-CZ" dirty="0" smtClean="0"/>
              <a:t>nápoj vznikající kvašením moštu z plodů vinné révy</a:t>
            </a:r>
          </a:p>
          <a:p>
            <a:r>
              <a:rPr lang="cs-CZ" dirty="0" smtClean="0"/>
              <a:t>vinařské </a:t>
            </a:r>
            <a:r>
              <a:rPr lang="cs-CZ" dirty="0" smtClean="0"/>
              <a:t>předpisy a </a:t>
            </a:r>
            <a:r>
              <a:rPr lang="cs-CZ" dirty="0" smtClean="0"/>
              <a:t>zákony</a:t>
            </a:r>
          </a:p>
          <a:p>
            <a:r>
              <a:rPr lang="cs-CZ" dirty="0" smtClean="0"/>
              <a:t>r</a:t>
            </a:r>
            <a:r>
              <a:rPr lang="cs-CZ" dirty="0" smtClean="0"/>
              <a:t>ůzná kvalita vín</a:t>
            </a:r>
          </a:p>
          <a:p>
            <a:r>
              <a:rPr lang="cs-CZ" dirty="0" smtClean="0"/>
              <a:t>obsahuje </a:t>
            </a:r>
            <a:r>
              <a:rPr lang="cs-CZ" dirty="0" smtClean="0"/>
              <a:t>10-15% </a:t>
            </a:r>
            <a:r>
              <a:rPr lang="cs-CZ" dirty="0" smtClean="0"/>
              <a:t>alkoholu</a:t>
            </a:r>
            <a:endParaRPr lang="cs-CZ" dirty="0"/>
          </a:p>
        </p:txBody>
      </p:sp>
      <p:pic>
        <p:nvPicPr>
          <p:cNvPr id="13314" name="Picture 2" descr="http://i.lidovky.cz/11/022/lngal/GLU393496_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3933824"/>
            <a:ext cx="4381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619</TotalTime>
  <Words>529</Words>
  <Application>Microsoft Office PowerPoint</Application>
  <PresentationFormat>Předvádění na obrazovce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Bohatý</vt:lpstr>
      <vt:lpstr>Vinařství  ČR</vt:lpstr>
      <vt:lpstr>Vinařství</vt:lpstr>
      <vt:lpstr>Réva vinná (vitis vinifera)</vt:lpstr>
      <vt:lpstr>Réva vinná (vitis vinifera)</vt:lpstr>
      <vt:lpstr>Vinařské oblasti</vt:lpstr>
      <vt:lpstr>1) vinařská oblast Morava</vt:lpstr>
      <vt:lpstr>2) vinařská oblast Čechy</vt:lpstr>
      <vt:lpstr>Vinařské oblasti</vt:lpstr>
      <vt:lpstr>víno</vt:lpstr>
      <vt:lpstr>Rozdělení vín</vt:lpstr>
      <vt:lpstr>Rozdělení vín</vt:lpstr>
      <vt:lpstr>Odrůdy vína</vt:lpstr>
      <vt:lpstr>Další vinařské termíny…</vt:lpstr>
      <vt:lpstr>Výroba vína</vt:lpstr>
      <vt:lpstr>Výroba vína</vt:lpstr>
      <vt:lpstr>Snímek 16</vt:lpstr>
      <vt:lpstr>Degustace vína</vt:lpstr>
      <vt:lpstr>Víno a jídlo</vt:lpstr>
      <vt:lpstr>Víno a zdraví</vt:lpstr>
      <vt:lpstr>Děkuji za pozornost!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Anež</dc:creator>
  <cp:lastModifiedBy>Anež</cp:lastModifiedBy>
  <cp:revision>64</cp:revision>
  <dcterms:created xsi:type="dcterms:W3CDTF">2013-11-16T18:41:26Z</dcterms:created>
  <dcterms:modified xsi:type="dcterms:W3CDTF">2013-12-06T12:07:23Z</dcterms:modified>
</cp:coreProperties>
</file>