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62" r:id="rId9"/>
    <p:sldId id="263" r:id="rId10"/>
    <p:sldId id="264" r:id="rId11"/>
    <p:sldId id="267" r:id="rId12"/>
    <p:sldId id="266" r:id="rId13"/>
    <p:sldId id="26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ano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Máte pocit, že jsou u Vás popelnice či kontejnery často přeplněné?</c:v>
                </c:pt>
                <c:pt idx="1">
                  <c:v>Máte dostupnou možnost třídit odpad?</c:v>
                </c:pt>
                <c:pt idx="2">
                  <c:v>Třídíte odpad v domácnosti?</c:v>
                </c:pt>
                <c:pt idx="3">
                  <c:v>Pokud NE, uvažoval(a) jste, že byste začal(a)?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21</c:v>
                </c:pt>
                <c:pt idx="1">
                  <c:v>35</c:v>
                </c:pt>
                <c:pt idx="2">
                  <c:v>33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Máte pocit, že jsou u Vás popelnice či kontejnery často přeplněné?</c:v>
                </c:pt>
                <c:pt idx="1">
                  <c:v>Máte dostupnou možnost třídit odpad?</c:v>
                </c:pt>
                <c:pt idx="2">
                  <c:v>Třídíte odpad v domácnosti?</c:v>
                </c:pt>
                <c:pt idx="3">
                  <c:v>Pokud NE, uvažoval(a) jste, že byste začal(a)?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14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Sloupec1</c:v>
                </c:pt>
              </c:strCache>
            </c:strRef>
          </c:tx>
          <c:cat>
            <c:strRef>
              <c:f>List1!$A$2:$A$5</c:f>
              <c:strCache>
                <c:ptCount val="4"/>
                <c:pt idx="0">
                  <c:v>Máte pocit, že jsou u Vás popelnice či kontejnery často přeplněné?</c:v>
                </c:pt>
                <c:pt idx="1">
                  <c:v>Máte dostupnou možnost třídit odpad?</c:v>
                </c:pt>
                <c:pt idx="2">
                  <c:v>Třídíte odpad v domácnosti?</c:v>
                </c:pt>
                <c:pt idx="3">
                  <c:v>Pokud NE, uvažoval(a) jste, že byste začal(a)?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</c:numCache>
            </c:numRef>
          </c:val>
        </c:ser>
        <c:shape val="cylinder"/>
        <c:axId val="36652928"/>
        <c:axId val="36654464"/>
        <c:axId val="0"/>
      </c:bar3DChart>
      <c:catAx>
        <c:axId val="36652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solidFill>
                  <a:srgbClr val="FF0000"/>
                </a:solidFill>
              </a:defRPr>
            </a:pPr>
            <a:endParaRPr lang="cs-CZ"/>
          </a:p>
        </c:txPr>
        <c:crossAx val="36654464"/>
        <c:crosses val="autoZero"/>
        <c:auto val="1"/>
        <c:lblAlgn val="ctr"/>
        <c:lblOffset val="100"/>
      </c:catAx>
      <c:valAx>
        <c:axId val="366544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cs-CZ"/>
          </a:p>
        </c:txPr>
        <c:crossAx val="36652928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7261956838728496"/>
          <c:y val="0.26590231321996538"/>
          <c:w val="8.2318703217653333E-2"/>
          <c:h val="0.13026739497546763"/>
        </c:manualLayout>
      </c:layout>
      <c:spPr>
        <a:noFill/>
        <a:ln>
          <a:solidFill>
            <a:srgbClr val="0070C0"/>
          </a:solidFill>
        </a:ln>
      </c:spPr>
      <c:txPr>
        <a:bodyPr/>
        <a:lstStyle/>
        <a:p>
          <a:pPr>
            <a:defRPr>
              <a:solidFill>
                <a:schemeClr val="accent3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title>
    <c:view3D>
      <c:rAngAx val="1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Pokud ANO, tak který?</c:v>
                </c:pt>
              </c:strCache>
            </c:strRef>
          </c:tx>
          <c:explosion val="25"/>
          <c:cat>
            <c:strRef>
              <c:f>List1!$A$2:$A$6</c:f>
              <c:strCache>
                <c:ptCount val="5"/>
                <c:pt idx="0">
                  <c:v>papír</c:v>
                </c:pt>
                <c:pt idx="1">
                  <c:v>plasty</c:v>
                </c:pt>
                <c:pt idx="2">
                  <c:v>sklo</c:v>
                </c:pt>
                <c:pt idx="3">
                  <c:v>tetrapak</c:v>
                </c:pt>
                <c:pt idx="4">
                  <c:v>jiné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28</c:v>
                </c:pt>
                <c:pt idx="1">
                  <c:v>33</c:v>
                </c:pt>
                <c:pt idx="2">
                  <c:v>28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Myslíte si, že máte dostatek informací proč a jak třídit odpad?</c:v>
                </c:pt>
              </c:strCache>
            </c:strRef>
          </c:tx>
          <c:explosion val="25"/>
          <c:cat>
            <c:strRef>
              <c:f>List1!$A$2:$A$5</c:f>
              <c:strCache>
                <c:ptCount val="4"/>
                <c:pt idx="0">
                  <c:v>ano</c:v>
                </c:pt>
                <c:pt idx="1">
                  <c:v>spíše ano</c:v>
                </c:pt>
                <c:pt idx="2">
                  <c:v>spíše ne</c:v>
                </c:pt>
                <c:pt idx="3">
                  <c:v>vůbec 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10</c:v>
                </c:pt>
                <c:pt idx="1">
                  <c:v>16</c:v>
                </c:pt>
                <c:pt idx="2">
                  <c:v>8</c:v>
                </c:pt>
                <c:pt idx="3">
                  <c:v>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představu</a:t>
            </a:r>
            <a:r>
              <a:rPr lang="en-US" dirty="0"/>
              <a:t>,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procent</a:t>
            </a:r>
            <a:r>
              <a:rPr lang="en-US" dirty="0"/>
              <a:t> populace v </a:t>
            </a:r>
            <a:r>
              <a:rPr lang="en-US" dirty="0" err="1"/>
              <a:t>Česku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možnost</a:t>
            </a:r>
            <a:r>
              <a:rPr lang="en-US" dirty="0"/>
              <a:t> </a:t>
            </a:r>
            <a:r>
              <a:rPr lang="en-US" dirty="0" err="1"/>
              <a:t>recyklovat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domovní</a:t>
            </a:r>
            <a:r>
              <a:rPr lang="en-US" dirty="0"/>
              <a:t> </a:t>
            </a:r>
            <a:r>
              <a:rPr lang="en-US" dirty="0" err="1"/>
              <a:t>odpad</a:t>
            </a:r>
            <a:r>
              <a:rPr lang="en-US" dirty="0" smtClean="0"/>
              <a:t>?</a:t>
            </a:r>
            <a:endParaRPr lang="cs-CZ" dirty="0" smtClean="0"/>
          </a:p>
          <a:p>
            <a:pPr>
              <a:defRPr>
                <a:solidFill>
                  <a:srgbClr val="FF0000"/>
                </a:solidFill>
              </a:defRPr>
            </a:pPr>
            <a:r>
              <a:rPr lang="cs-CZ" dirty="0" smtClean="0"/>
              <a:t>(95% podle </a:t>
            </a:r>
            <a:r>
              <a:rPr lang="cs-CZ" dirty="0" err="1" smtClean="0"/>
              <a:t>Eko</a:t>
            </a:r>
            <a:r>
              <a:rPr lang="cs-CZ" dirty="0" smtClean="0"/>
              <a:t>-komu)</a:t>
            </a:r>
            <a:endParaRPr lang="en-US" dirty="0"/>
          </a:p>
        </c:rich>
      </c:tx>
      <c:layout>
        <c:manualLayout>
          <c:xMode val="edge"/>
          <c:yMode val="edge"/>
          <c:x val="0.13918209876543211"/>
          <c:y val="0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Máte představu, kolik procent populace v Česku má možnost recyklovat svůj domovní odpad?</c:v>
                </c:pt>
              </c:strCache>
            </c:strRef>
          </c:tx>
          <c:explosion val="25"/>
          <c:cat>
            <c:numRef>
              <c:f>List1!$A$2:$A$5</c:f>
              <c:numCache>
                <c:formatCode>0%</c:formatCode>
                <c:ptCount val="4"/>
                <c:pt idx="0">
                  <c:v>0.60000000000000009</c:v>
                </c:pt>
                <c:pt idx="1">
                  <c:v>0.75000000000000011</c:v>
                </c:pt>
                <c:pt idx="2">
                  <c:v>0.85000000000000009</c:v>
                </c:pt>
                <c:pt idx="3">
                  <c:v>0.95000000000000007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7</c:v>
                </c:pt>
                <c:pt idx="1">
                  <c:v>14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Víte, co znamená tato značka na obalech výrobků ?</c:v>
                </c:pt>
              </c:strCache>
            </c:strRef>
          </c:tx>
          <c:cat>
            <c:strRef>
              <c:f>List1!$A$2:$A$5</c:f>
              <c:strCache>
                <c:ptCount val="3"/>
                <c:pt idx="0">
                  <c:v>ano</c:v>
                </c:pt>
                <c:pt idx="2">
                  <c:v>ne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31</c:v>
                </c:pt>
                <c:pt idx="2">
                  <c:v>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90842203752308781"/>
          <c:y val="0.39385363954588243"/>
          <c:w val="8.2318703217653319E-2"/>
          <c:h val="0.35642447806135413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ano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Mohl(a) byste dát polystyrén do kontejneru na plast?</c:v>
                </c:pt>
                <c:pt idx="1">
                  <c:v>Znáte příklad nějakého výrobku, na jehož výrobě se podílejí plasty z recyklovaného odpadu?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15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List1!$A$2:$A$3</c:f>
              <c:strCache>
                <c:ptCount val="2"/>
                <c:pt idx="0">
                  <c:v>Mohl(a) byste dát polystyrén do kontejneru na plast?</c:v>
                </c:pt>
                <c:pt idx="1">
                  <c:v>Znáte příklad nějakého výrobku, na jehož výrobě se podílejí plasty z recyklovaného odpadu?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20</c:v>
                </c:pt>
                <c:pt idx="1">
                  <c:v>16</c:v>
                </c:pt>
              </c:numCache>
            </c:numRef>
          </c:val>
        </c:ser>
        <c:shape val="cylinder"/>
        <c:axId val="101382784"/>
        <c:axId val="101515648"/>
        <c:axId val="0"/>
      </c:bar3DChart>
      <c:catAx>
        <c:axId val="10138278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cs-CZ"/>
          </a:p>
        </c:txPr>
        <c:crossAx val="101515648"/>
        <c:crosses val="autoZero"/>
        <c:auto val="1"/>
        <c:lblAlgn val="ctr"/>
        <c:lblOffset val="100"/>
      </c:catAx>
      <c:valAx>
        <c:axId val="101515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cs-CZ"/>
          </a:p>
        </c:txPr>
        <c:crossAx val="10138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897759307864295"/>
          <c:y val="0.40307945012788454"/>
          <c:w val="8.2318703217653319E-2"/>
          <c:h val="0.13200997908571485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/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title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Máte představu, o kolik jste zhruba zredukoval(a) objem Vašeho směsného odpadu pomocí třídění?</c:v>
                </c:pt>
              </c:strCache>
            </c:strRef>
          </c:tx>
          <c:explosion val="25"/>
          <c:cat>
            <c:strRef>
              <c:f>List1!$A$2:$A$5</c:f>
              <c:strCache>
                <c:ptCount val="4"/>
                <c:pt idx="0">
                  <c:v>o 25%</c:v>
                </c:pt>
                <c:pt idx="1">
                  <c:v>o 50%</c:v>
                </c:pt>
                <c:pt idx="2">
                  <c:v>o 75%</c:v>
                </c:pt>
                <c:pt idx="3">
                  <c:v>nevím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9515820939049309"/>
          <c:y val="0.31778794033120555"/>
          <c:w val="0.10916277826382818"/>
          <c:h val="0.26053478995093515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cs-CZ"/>
        </a:p>
      </c:txPr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0.85591</cdr:x>
      <cdr:y>0.09755</cdr:y>
    </cdr:from>
    <cdr:to>
      <cdr:x>0.95642</cdr:x>
      <cdr:y>0.28717</cdr:y>
    </cdr:to>
    <cdr:pic>
      <cdr:nvPicPr>
        <cdr:cNvPr id="2" name="Obrázek 1" descr="zeleny_bod2.gif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043758" y="500066"/>
          <a:ext cx="827230" cy="97200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253CF-E0A7-4AE0-AC58-11DB036E2702}" type="datetimeFigureOut">
              <a:rPr lang="cs-CZ" smtClean="0"/>
              <a:pPr/>
              <a:t>8.4.2009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15BDF-C093-4B11-A615-733DA6F849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ekokom.cz/scripts/detail.php?id=148&amp;ev=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Změní „černobylské“ děti postavení k třídění odpadu?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/>
                </a:solidFill>
              </a:rPr>
              <a:t>Autor: Pavlína Vorlová</a:t>
            </a:r>
            <a:endParaRPr lang="cs-CZ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642918"/>
            <a:ext cx="7500990" cy="57721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Anketa – Jak jste na tom s tříděním odpadu</a:t>
            </a: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	Máte pocit, že jsou u Vás popelnice či kontejnery často přeplněné?</a:t>
            </a: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ANO 	NE </a:t>
            </a:r>
          </a:p>
          <a:p>
            <a:pPr>
              <a:buNone/>
            </a:pP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	Máte dostupnou možnost třídit odpad?</a:t>
            </a: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ANO</a:t>
            </a: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NE 	</a:t>
            </a:r>
          </a:p>
          <a:p>
            <a:pPr>
              <a:buNone/>
            </a:pP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	Třídíte odpad v domácnosti?</a:t>
            </a: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ANO	NE </a:t>
            </a:r>
          </a:p>
          <a:p>
            <a:pPr>
              <a:buNone/>
            </a:pP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4a.	Pokud ANO, tak který?</a:t>
            </a: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PAPÍR 	PLASTY </a:t>
            </a: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SKLO </a:t>
            </a: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TETRAPAK 	JINÉ </a:t>
            </a:r>
          </a:p>
          <a:p>
            <a:pPr>
              <a:buNone/>
            </a:pPr>
            <a:endParaRPr lang="cs-CZ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4b</a:t>
            </a:r>
            <a:r>
              <a:rPr lang="cs-CZ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	Pokud NE, uvažoval(a) jste, že byste začal(a)?</a:t>
            </a:r>
            <a:endParaRPr lang="cs-CZ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	ANO 	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5.	Myslíte si, že máte dostatek informací proč a jak třídit odpad?</a:t>
            </a:r>
            <a:endParaRPr lang="cs-CZ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ANO        SPÍŠE ANO 	     SPÍŠE NE 	VŮBEC NE </a:t>
            </a:r>
          </a:p>
          <a:p>
            <a:pPr>
              <a:buNone/>
            </a:pPr>
            <a:endParaRPr lang="cs-CZ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6.	Máte představu, kolik procent populace v Česku má možnost recyklovat svůj domovní odpad?</a:t>
            </a:r>
            <a:endParaRPr lang="cs-CZ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60 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75 % 	          85 % 	     95 % </a:t>
            </a:r>
          </a:p>
          <a:p>
            <a:pPr>
              <a:buNone/>
            </a:pPr>
            <a:endParaRPr lang="cs-CZ" sz="2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7.	Víte, co znamená tato značka na obalech výrobků ?</a:t>
            </a:r>
            <a:endParaRPr lang="cs-CZ" sz="2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ANO        NE 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8.	Mohl(a) byste dát polystyrén do kontejneru na plast?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ANO 	NE </a:t>
            </a:r>
          </a:p>
          <a:p>
            <a:pPr>
              <a:buNone/>
            </a:pPr>
            <a:endParaRPr lang="cs-CZ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9.	Máte představu, o kolik jste zhruba zredukoval(a) objem Vašeho směsného odpadu pomocí třídění?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o 25 </a:t>
            </a:r>
            <a:r>
              <a:rPr lang="en-US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cs-CZ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o 50 % 	          o 75 % 	     NEVÍM </a:t>
            </a:r>
          </a:p>
          <a:p>
            <a:pPr>
              <a:buNone/>
            </a:pPr>
            <a:endParaRPr lang="cs-CZ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10.	Znáte příklad nějakého výrobku, na jehož výrobě se podílejí plasty z recyklovaného odpadu?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ANO 	NE </a:t>
            </a:r>
          </a:p>
          <a:p>
            <a:pPr>
              <a:buNone/>
            </a:pPr>
            <a:endParaRPr lang="cs-CZ" sz="2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11.	Doplňující otázky: 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Zajímáte se o ekologii? 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ano, proč?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ne, proč?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Znáte nějakou ekologickou organizaci? </a:t>
            </a:r>
            <a:endParaRPr lang="cs-CZ" sz="2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WEB268e79_42_1894737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3429000"/>
            <a:ext cx="4214810" cy="2943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34" y="714356"/>
          <a:ext cx="8229600" cy="5411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340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411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Proč třídíme odpad?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mám rád/a přírodu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nechci, aby přibývaly skládky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roztříděný odpad je možné dále zpracovávat – recyklovat</a:t>
            </a:r>
          </a:p>
          <a:p>
            <a:r>
              <a:rPr lang="cs-CZ" dirty="0">
                <a:solidFill>
                  <a:srgbClr val="00B050"/>
                </a:solidFill>
              </a:rPr>
              <a:t>m</a:t>
            </a:r>
            <a:r>
              <a:rPr lang="cs-CZ" dirty="0" smtClean="0">
                <a:solidFill>
                  <a:srgbClr val="00B050"/>
                </a:solidFill>
              </a:rPr>
              <a:t>óda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slyšel/a jsem, že se to má dělat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        vše je správně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00034" y="5143512"/>
            <a:ext cx="857256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Zajímáte se o ekologii?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Ano, proč?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pomáhám přírodě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nevím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zajímá mě jen globální hledisko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studium </a:t>
            </a:r>
            <a:r>
              <a:rPr lang="cs-CZ" dirty="0" err="1" smtClean="0">
                <a:solidFill>
                  <a:srgbClr val="FF0000"/>
                </a:solidFill>
              </a:rPr>
              <a:t>fak</a:t>
            </a:r>
            <a:r>
              <a:rPr lang="cs-CZ" dirty="0" smtClean="0">
                <a:solidFill>
                  <a:srgbClr val="FF0000"/>
                </a:solidFill>
              </a:rPr>
              <a:t>. životního prostředí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pro další generace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aktuální téma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Ne, proč?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nedostatek času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není to koníček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nechci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jiné starosti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nelze ostatní ovlivnit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nelibost k  ekologii samotné</a:t>
            </a:r>
          </a:p>
          <a:p>
            <a:pPr>
              <a:buFontTx/>
              <a:buChar char="-"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Znáte nějakou ekologickou organizaci?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Greenpeace!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Děti země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SDČR ŽP </a:t>
            </a:r>
            <a:r>
              <a:rPr lang="cs-CZ" sz="2000" dirty="0" smtClean="0">
                <a:solidFill>
                  <a:srgbClr val="FF0000"/>
                </a:solidFill>
              </a:rPr>
              <a:t>(Sněm dětí ČR pro životní prostředí)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Hnutí duha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Ekokom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Svoboda zvířat!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 descr="greenpea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1928802"/>
            <a:ext cx="2845543" cy="4284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Děkuji </a:t>
            </a:r>
            <a:r>
              <a:rPr lang="cs-CZ" sz="4800" dirty="0" smtClean="0">
                <a:solidFill>
                  <a:schemeClr val="bg2">
                    <a:lumMod val="75000"/>
                  </a:schemeClr>
                </a:solidFill>
              </a:rPr>
              <a:t>za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pozornost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Způsoby nakládání s odpady dle vlivu na životní prostředí</a:t>
            </a:r>
            <a:br>
              <a:rPr lang="cs-CZ" b="1" dirty="0" smtClean="0">
                <a:solidFill>
                  <a:srgbClr val="00B050"/>
                </a:solidFill>
              </a:rPr>
            </a:b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Omezování vzniku (minimalizace) odpadů</a:t>
            </a:r>
            <a:r>
              <a:rPr lang="cs-CZ" dirty="0" smtClean="0">
                <a:solidFill>
                  <a:srgbClr val="00B050"/>
                </a:solidFill>
              </a:rPr>
              <a:t> - už při nákupu rozhodujeme, kolik odpadů vyprodukujeme 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Třídění a recyklace odpadů</a:t>
            </a:r>
            <a:r>
              <a:rPr lang="cs-CZ" dirty="0" smtClean="0">
                <a:solidFill>
                  <a:srgbClr val="00B050"/>
                </a:solidFill>
              </a:rPr>
              <a:t> - pokud se odpad smíchá, není možné ho již dále roztřídit a zpracovat, proto je nutné třídit odpady již v domácnostech 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Odstraňování odpadů</a:t>
            </a:r>
            <a:r>
              <a:rPr lang="cs-CZ" dirty="0" smtClean="0">
                <a:solidFill>
                  <a:srgbClr val="00B050"/>
                </a:solidFill>
              </a:rPr>
              <a:t> - odpady, které nemůžeme již dále využít se zneškodňují (např. skládkováním) </a:t>
            </a: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Kolik produkujeme odpadů?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Skladba domovního odpadu (% hmotnosti)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22 % papír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13 % plasty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 9 % sklo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  3 % nebezpečný odpad 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18 % </a:t>
            </a:r>
            <a:r>
              <a:rPr lang="cs-CZ" dirty="0" err="1" smtClean="0">
                <a:solidFill>
                  <a:srgbClr val="00B050"/>
                </a:solidFill>
              </a:rPr>
              <a:t>bioodpad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35 % zbytek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popelni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500306"/>
            <a:ext cx="2130541" cy="33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pPr algn="just">
              <a:buNone/>
            </a:pPr>
            <a:r>
              <a:rPr lang="cs-CZ" dirty="0" smtClean="0">
                <a:solidFill>
                  <a:schemeClr val="accent3"/>
                </a:solidFill>
              </a:rPr>
              <a:t>	!!!</a:t>
            </a:r>
            <a:r>
              <a:rPr lang="cs-CZ" dirty="0" smtClean="0">
                <a:solidFill>
                  <a:srgbClr val="00B050"/>
                </a:solidFill>
              </a:rPr>
              <a:t>Každý z nás vyhodí </a:t>
            </a:r>
            <a:r>
              <a:rPr lang="cs-CZ" dirty="0" smtClean="0">
                <a:solidFill>
                  <a:schemeClr val="accent3"/>
                </a:solidFill>
              </a:rPr>
              <a:t>za rok asi 150 - 200 kg </a:t>
            </a:r>
            <a:r>
              <a:rPr lang="cs-CZ" dirty="0" smtClean="0">
                <a:solidFill>
                  <a:srgbClr val="00B050"/>
                </a:solidFill>
              </a:rPr>
              <a:t>odpadů. Pokud však odpady už doma třídíte a dáváte je do barevných kontejnerů, umožníte tak recyklaci více než </a:t>
            </a:r>
            <a:r>
              <a:rPr lang="cs-CZ" dirty="0" smtClean="0">
                <a:solidFill>
                  <a:schemeClr val="accent3"/>
                </a:solidFill>
              </a:rPr>
              <a:t>třetiny tohoto množství</a:t>
            </a:r>
            <a:r>
              <a:rPr lang="cs-CZ" dirty="0" smtClean="0">
                <a:solidFill>
                  <a:srgbClr val="00B050"/>
                </a:solidFill>
              </a:rPr>
              <a:t>. Za rok tak můžete </a:t>
            </a:r>
            <a:r>
              <a:rPr lang="cs-CZ" dirty="0" smtClean="0">
                <a:solidFill>
                  <a:schemeClr val="accent3"/>
                </a:solidFill>
              </a:rPr>
              <a:t>vytřídit </a:t>
            </a:r>
            <a:r>
              <a:rPr lang="cs-CZ" b="1" dirty="0" smtClean="0">
                <a:solidFill>
                  <a:schemeClr val="accent3"/>
                </a:solidFill>
              </a:rPr>
              <a:t>až 30 kg</a:t>
            </a:r>
            <a:r>
              <a:rPr lang="cs-CZ" dirty="0" smtClean="0">
                <a:solidFill>
                  <a:schemeClr val="accent3"/>
                </a:solidFill>
              </a:rPr>
              <a:t> papíru, </a:t>
            </a:r>
            <a:r>
              <a:rPr lang="cs-CZ" b="1" dirty="0" smtClean="0">
                <a:solidFill>
                  <a:schemeClr val="accent3"/>
                </a:solidFill>
              </a:rPr>
              <a:t>25 kg</a:t>
            </a:r>
            <a:r>
              <a:rPr lang="cs-CZ" dirty="0" smtClean="0">
                <a:solidFill>
                  <a:schemeClr val="accent3"/>
                </a:solidFill>
              </a:rPr>
              <a:t> plastů, </a:t>
            </a:r>
            <a:r>
              <a:rPr lang="cs-CZ" b="1" dirty="0" smtClean="0">
                <a:solidFill>
                  <a:schemeClr val="accent3"/>
                </a:solidFill>
              </a:rPr>
              <a:t>15 kg</a:t>
            </a:r>
            <a:r>
              <a:rPr lang="cs-CZ" dirty="0" smtClean="0">
                <a:solidFill>
                  <a:schemeClr val="accent3"/>
                </a:solidFill>
              </a:rPr>
              <a:t> skla.</a:t>
            </a:r>
            <a:r>
              <a:rPr lang="cs-CZ" dirty="0" smtClean="0">
                <a:solidFill>
                  <a:srgbClr val="00B050"/>
                </a:solidFill>
              </a:rPr>
              <a:t>  </a:t>
            </a:r>
            <a:r>
              <a:rPr lang="cs-CZ" dirty="0" smtClean="0">
                <a:solidFill>
                  <a:schemeClr val="accent3"/>
                </a:solidFill>
              </a:rPr>
              <a:t>!!!</a:t>
            </a: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odp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285728"/>
            <a:ext cx="7572428" cy="6300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Co je to recyklace?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00B050"/>
                </a:solidFill>
              </a:rPr>
              <a:t>zpracovány odpady na nové materiály</a:t>
            </a:r>
          </a:p>
          <a:p>
            <a:r>
              <a:rPr lang="pl-PL" dirty="0">
                <a:solidFill>
                  <a:srgbClr val="00B050"/>
                </a:solidFill>
              </a:rPr>
              <a:t>z</a:t>
            </a:r>
            <a:r>
              <a:rPr lang="pl-PL" dirty="0" smtClean="0">
                <a:solidFill>
                  <a:srgbClr val="00B050"/>
                </a:solidFill>
              </a:rPr>
              <a:t>načky na obalech pomohou při rozpoznání materiálu</a:t>
            </a: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" name="Obrázek 3" descr="recykla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988" y="2862261"/>
            <a:ext cx="3748200" cy="37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rgbClr val="00B050"/>
                </a:solidFill>
              </a:rPr>
              <a:t>Šipky s číslem nebo zkratkou nás informují o materiálu, z něhož je obal vyroben</a:t>
            </a:r>
            <a:endParaRPr lang="cs-CZ" sz="3200" dirty="0">
              <a:solidFill>
                <a:srgbClr val="00B050"/>
              </a:solidFill>
            </a:endParaRPr>
          </a:p>
        </p:txBody>
      </p:sp>
      <p:pic>
        <p:nvPicPr>
          <p:cNvPr id="4" name="Zástupný symbol pro obsah 3" descr="sipky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1024" y="0"/>
            <a:ext cx="864000" cy="864000"/>
          </a:xfrm>
        </p:spPr>
      </p:pic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033" y="1142991"/>
          <a:ext cx="8143932" cy="571500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262203"/>
                <a:gridCol w="2262203"/>
                <a:gridCol w="3619526"/>
              </a:tblGrid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Materiál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Písmenný kód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Číselný kód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Papír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PAP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22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Vlnitá lepenka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PAP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20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Hladká lepenka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PAP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21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Bílé sklo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GL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70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Zelené sklo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GL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71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Hnědé sklo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GL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72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Ocel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FE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40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Hliník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ALU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41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Dřevo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FOR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50 </a:t>
                      </a:r>
                    </a:p>
                  </a:txBody>
                  <a:tcPr marL="44174" marR="44174" marT="22087" marB="22087" anchor="ctr"/>
                </a:tc>
              </a:tr>
              <a:tr h="497029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Polyethylentereftalát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PET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1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Polypropylén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PP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5 </a:t>
                      </a:r>
                    </a:p>
                  </a:txBody>
                  <a:tcPr marL="44174" marR="44174" marT="22087" marB="22087" anchor="ctr"/>
                </a:tc>
              </a:tr>
              <a:tr h="269155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Polystyrén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PS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6 </a:t>
                      </a:r>
                    </a:p>
                  </a:txBody>
                  <a:tcPr marL="44174" marR="44174" marT="22087" marB="22087" anchor="ctr"/>
                </a:tc>
              </a:tr>
              <a:tr h="497029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Polyetylén (rozvětvený)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LDPE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4 </a:t>
                      </a:r>
                    </a:p>
                  </a:txBody>
                  <a:tcPr marL="44174" marR="44174" marT="22087" marB="22087" anchor="ctr"/>
                </a:tc>
              </a:tr>
              <a:tr h="497029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Polyetylén (lineární)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HDPE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2 </a:t>
                      </a:r>
                    </a:p>
                  </a:txBody>
                  <a:tcPr marL="44174" marR="44174" marT="22087" marB="22087" anchor="ctr"/>
                </a:tc>
              </a:tr>
              <a:tr h="497029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Kombinovaný obal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C/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obal je vyroben z více materiálů a ten za lomítkem převládá </a:t>
                      </a:r>
                    </a:p>
                  </a:txBody>
                  <a:tcPr marL="44174" marR="44174" marT="22087" marB="22087" anchor="ctr"/>
                </a:tc>
              </a:tr>
              <a:tr h="497029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Nápojový karton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chemeClr val="tx2"/>
                          </a:solidFill>
                          <a:latin typeface="+mn-lt"/>
                        </a:rPr>
                        <a:t>C/PAP </a:t>
                      </a:r>
                    </a:p>
                  </a:txBody>
                  <a:tcPr marL="44174" marR="44174" marT="22087" marB="22087" anchor="ctr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solidFill>
                            <a:schemeClr val="tx2"/>
                          </a:solidFill>
                          <a:latin typeface="+mn-lt"/>
                        </a:rPr>
                        <a:t>81 a 84 kombinovaný obal, kde převládá papír </a:t>
                      </a:r>
                    </a:p>
                  </a:txBody>
                  <a:tcPr marL="44174" marR="44174" marT="22087" marB="22087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Panáček s košem znamená, že použitý obal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máme hodit do příslušné nádoby na odpad. </a:t>
            </a:r>
          </a:p>
          <a:p>
            <a:pPr>
              <a:buNone/>
            </a:pP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Zelený bod znamená, že je za obal zaplaceno do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systému EKO-KOM, jenž zajišťuje sběr a využití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obalových odpadů. Pokud si koupíte obal, na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kterém je značka ZELENÝ BOD znamená to, že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výrobce zaplatil za jeho recyklaci. Takže, až vypijete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limonádu nebo dojíte sušenky, odhoďte jejich obaly</a:t>
            </a: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do </a:t>
            </a:r>
            <a:r>
              <a:rPr lang="cs-CZ" dirty="0" smtClean="0">
                <a:solidFill>
                  <a:srgbClr val="00B050"/>
                </a:solidFill>
                <a:hlinkClick r:id="rId2"/>
              </a:rPr>
              <a:t>barevného kontejneru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" name="Obrázek 3" descr="panacek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1071546"/>
            <a:ext cx="1339524" cy="1440000"/>
          </a:xfrm>
          <a:prstGeom prst="rect">
            <a:avLst/>
          </a:prstGeom>
        </p:spPr>
      </p:pic>
      <p:pic>
        <p:nvPicPr>
          <p:cNvPr id="5" name="Obrázek 4" descr="zeleny_bod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5562000"/>
            <a:ext cx="1102972" cy="12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2">
      <a:dk1>
        <a:srgbClr val="92D050"/>
      </a:dk1>
      <a:lt1>
        <a:srgbClr val="92CDDC"/>
      </a:lt1>
      <a:dk2>
        <a:srgbClr val="1F497D"/>
      </a:dk2>
      <a:lt2>
        <a:srgbClr val="8DB3E2"/>
      </a:lt2>
      <a:accent1>
        <a:srgbClr val="FFC000"/>
      </a:accent1>
      <a:accent2>
        <a:srgbClr val="FFFF00"/>
      </a:accent2>
      <a:accent3>
        <a:srgbClr val="FF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487</Words>
  <Application>Microsoft Office PowerPoint</Application>
  <PresentationFormat>Předvádění na obrazovce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Změní „černobylské“ děti postavení k třídění odpadu?</vt:lpstr>
      <vt:lpstr>Proč třídíme odpad?</vt:lpstr>
      <vt:lpstr>Způsoby nakládání s odpady dle vlivu na životní prostředí </vt:lpstr>
      <vt:lpstr>Kolik produkujeme odpadů?</vt:lpstr>
      <vt:lpstr>Snímek 5</vt:lpstr>
      <vt:lpstr>Snímek 6</vt:lpstr>
      <vt:lpstr>Co je to recyklace?</vt:lpstr>
      <vt:lpstr>Šipky s číslem nebo zkratkou nás informují o materiálu, z něhož je obal vyroben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Zajímáte se o ekologii?  </vt:lpstr>
      <vt:lpstr>Znáte nějakou ekologickou organizaci?  </vt:lpstr>
      <vt:lpstr>Děkuji za pozornost</vt:lpstr>
    </vt:vector>
  </TitlesOfParts>
  <Company>Autocont CZ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Změní „černobylské“ děti postavení k třídění odpadu</dc:title>
  <dc:creator>.</dc:creator>
  <cp:lastModifiedBy>.</cp:lastModifiedBy>
  <cp:revision>20</cp:revision>
  <dcterms:created xsi:type="dcterms:W3CDTF">2009-03-30T10:24:18Z</dcterms:created>
  <dcterms:modified xsi:type="dcterms:W3CDTF">2009-04-08T10:17:37Z</dcterms:modified>
</cp:coreProperties>
</file>