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4" r:id="rId3"/>
    <p:sldId id="275" r:id="rId4"/>
    <p:sldId id="283" r:id="rId5"/>
    <p:sldId id="282" r:id="rId6"/>
    <p:sldId id="277" r:id="rId7"/>
    <p:sldId id="278" r:id="rId8"/>
    <p:sldId id="279" r:id="rId9"/>
    <p:sldId id="284" r:id="rId10"/>
    <p:sldId id="257" r:id="rId11"/>
    <p:sldId id="269" r:id="rId12"/>
    <p:sldId id="273" r:id="rId13"/>
    <p:sldId id="272" r:id="rId14"/>
    <p:sldId id="258" r:id="rId15"/>
    <p:sldId id="259" r:id="rId16"/>
    <p:sldId id="260" r:id="rId17"/>
    <p:sldId id="270" r:id="rId18"/>
    <p:sldId id="265" r:id="rId19"/>
    <p:sldId id="266" r:id="rId20"/>
    <p:sldId id="267" r:id="rId21"/>
    <p:sldId id="280" r:id="rId22"/>
    <p:sldId id="28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C87D25D-AC34-45CE-B465-20D5BE81AE89}" type="datetimeFigureOut">
              <a:rPr lang="cs-CZ" smtClean="0"/>
              <a:pPr/>
              <a:t>16.5.2010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926E3C-CC85-4D5A-91FB-03393EA98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ŽIVOTNÍHO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KARLOVY VARY</a:t>
            </a:r>
            <a:endParaRPr lang="cs-CZ" dirty="0" smtClean="0"/>
          </a:p>
          <a:p>
            <a:r>
              <a:rPr lang="cs-CZ" dirty="0" smtClean="0"/>
              <a:t>Andrea Hofmanová P073170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 Odpady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Komunální odpad – podstatnou část tvoří odpad z domácností okolo 2/3, </a:t>
            </a:r>
            <a:r>
              <a:rPr lang="cs-CZ" dirty="0"/>
              <a:t>malou část odpad z údržby veřejných </a:t>
            </a:r>
            <a:r>
              <a:rPr lang="cs-CZ" dirty="0" smtClean="0"/>
              <a:t>prostranství.</a:t>
            </a:r>
          </a:p>
          <a:p>
            <a:r>
              <a:rPr lang="cs-CZ" dirty="0"/>
              <a:t>Veškerý komunální </a:t>
            </a:r>
            <a:r>
              <a:rPr lang="cs-CZ" dirty="0" smtClean="0"/>
              <a:t>odpad </a:t>
            </a:r>
            <a:r>
              <a:rPr lang="cs-CZ" dirty="0"/>
              <a:t>je ukládán na zabezpečenou část skládky. Postupně narůstá množství separovaného odpadu a objemného komunálního odpadu shromážděného do velkoobjemových kontejnerů.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letošním roce proběhne 6 vln svozů velkoobjemových </a:t>
            </a:r>
            <a:r>
              <a:rPr lang="cs-CZ" dirty="0" err="1" smtClean="0"/>
              <a:t>kontejnérů</a:t>
            </a:r>
            <a:r>
              <a:rPr lang="cs-CZ" dirty="0" smtClean="0"/>
              <a:t>,na 50 stanovištích území města, od 19.března do 23.října.</a:t>
            </a:r>
          </a:p>
          <a:p>
            <a:r>
              <a:rPr lang="cs-CZ" dirty="0" smtClean="0"/>
              <a:t>Velkoobjemové odpady se sbírají do přistavených 58 velkoobjemových kontejnerů, občané jsou s jejich rozmístěním v určitém termínu předem informováni.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 </a:t>
            </a:r>
            <a:r>
              <a:rPr lang="en-US" b="1" dirty="0" err="1"/>
              <a:t>velkoobjemových</a:t>
            </a:r>
            <a:r>
              <a:rPr lang="en-US" b="1" dirty="0"/>
              <a:t> </a:t>
            </a:r>
            <a:r>
              <a:rPr lang="en-US" b="1" dirty="0" err="1"/>
              <a:t>kontejnerů</a:t>
            </a:r>
            <a:r>
              <a:rPr lang="en-US" b="1" dirty="0"/>
              <a:t> </a:t>
            </a:r>
            <a:r>
              <a:rPr lang="en-US" b="1" dirty="0" err="1"/>
              <a:t>lze</a:t>
            </a:r>
            <a:r>
              <a:rPr lang="en-US" b="1" dirty="0"/>
              <a:t> </a:t>
            </a:r>
            <a:r>
              <a:rPr lang="en-US" b="1" dirty="0" err="1"/>
              <a:t>odložit</a:t>
            </a:r>
            <a:r>
              <a:rPr lang="en-US" b="1" dirty="0"/>
              <a:t>:</a:t>
            </a:r>
            <a:endParaRPr lang="en-US" dirty="0"/>
          </a:p>
          <a:p>
            <a:r>
              <a:rPr lang="en-US" dirty="0" err="1"/>
              <a:t>komunální</a:t>
            </a:r>
            <a:r>
              <a:rPr lang="en-US" dirty="0"/>
              <a:t> </a:t>
            </a:r>
            <a:r>
              <a:rPr lang="en-US" dirty="0" err="1"/>
              <a:t>odpad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pro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rozměry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hmotnost</a:t>
            </a:r>
            <a:r>
              <a:rPr lang="en-US" dirty="0"/>
              <a:t> </a:t>
            </a:r>
            <a:r>
              <a:rPr lang="en-US" dirty="0" err="1"/>
              <a:t>nelze</a:t>
            </a:r>
            <a:r>
              <a:rPr lang="en-US" dirty="0"/>
              <a:t> </a:t>
            </a:r>
            <a:r>
              <a:rPr lang="en-US" dirty="0" err="1"/>
              <a:t>odkládat</a:t>
            </a:r>
            <a:r>
              <a:rPr lang="en-US" dirty="0"/>
              <a:t> do </a:t>
            </a:r>
            <a:r>
              <a:rPr lang="en-US" dirty="0" err="1"/>
              <a:t>běžných</a:t>
            </a:r>
            <a:r>
              <a:rPr lang="en-US" dirty="0"/>
              <a:t> </a:t>
            </a:r>
            <a:r>
              <a:rPr lang="en-US" dirty="0" err="1"/>
              <a:t>sběrných</a:t>
            </a:r>
            <a:r>
              <a:rPr lang="en-US" dirty="0"/>
              <a:t> </a:t>
            </a:r>
            <a:r>
              <a:rPr lang="en-US" dirty="0" err="1"/>
              <a:t>nádob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směsný</a:t>
            </a:r>
            <a:r>
              <a:rPr lang="en-US" dirty="0"/>
              <a:t> </a:t>
            </a:r>
            <a:r>
              <a:rPr lang="en-US" dirty="0" err="1"/>
              <a:t>komunální</a:t>
            </a:r>
            <a:r>
              <a:rPr lang="en-US" dirty="0"/>
              <a:t> </a:t>
            </a:r>
            <a:r>
              <a:rPr lang="en-US" dirty="0" err="1"/>
              <a:t>odpad</a:t>
            </a:r>
            <a:r>
              <a:rPr lang="en-US" dirty="0"/>
              <a:t>, a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nebezpečným</a:t>
            </a:r>
            <a:r>
              <a:rPr lang="en-US" dirty="0"/>
              <a:t> </a:t>
            </a:r>
            <a:r>
              <a:rPr lang="en-US" dirty="0" err="1"/>
              <a:t>odpadem</a:t>
            </a:r>
            <a:r>
              <a:rPr lang="en-US" dirty="0"/>
              <a:t>. </a:t>
            </a:r>
            <a:r>
              <a:rPr lang="en-US" dirty="0" err="1"/>
              <a:t>Objemným</a:t>
            </a:r>
            <a:r>
              <a:rPr lang="en-US" dirty="0"/>
              <a:t> </a:t>
            </a:r>
            <a:r>
              <a:rPr lang="en-US" dirty="0" err="1"/>
              <a:t>odpadem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zbytky</a:t>
            </a:r>
            <a:r>
              <a:rPr lang="en-US" dirty="0"/>
              <a:t> </a:t>
            </a:r>
            <a:r>
              <a:rPr lang="en-US" dirty="0" err="1"/>
              <a:t>dřevěných</a:t>
            </a:r>
            <a:r>
              <a:rPr lang="en-US" dirty="0"/>
              <a:t> </a:t>
            </a:r>
            <a:r>
              <a:rPr lang="en-US" dirty="0" err="1"/>
              <a:t>obalů</a:t>
            </a:r>
            <a:r>
              <a:rPr lang="en-US" dirty="0"/>
              <a:t>, </a:t>
            </a:r>
            <a:r>
              <a:rPr lang="en-US" dirty="0" err="1"/>
              <a:t>koberce</a:t>
            </a:r>
            <a:r>
              <a:rPr lang="en-US" dirty="0"/>
              <a:t>, </a:t>
            </a:r>
            <a:r>
              <a:rPr lang="en-US" dirty="0" err="1"/>
              <a:t>starý</a:t>
            </a:r>
            <a:r>
              <a:rPr lang="en-US" dirty="0"/>
              <a:t> </a:t>
            </a:r>
            <a:r>
              <a:rPr lang="en-US" dirty="0" err="1"/>
              <a:t>nábytek</a:t>
            </a:r>
            <a:r>
              <a:rPr lang="en-US" dirty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</a:t>
            </a:r>
            <a:r>
              <a:rPr lang="cs-CZ" dirty="0" smtClean="0"/>
              <a:t>K</a:t>
            </a:r>
            <a:r>
              <a:rPr lang="cs-CZ" dirty="0" smtClean="0"/>
              <a:t>arlových </a:t>
            </a:r>
            <a:r>
              <a:rPr lang="cs-CZ" dirty="0" smtClean="0"/>
              <a:t>Varech také proběhne dvoudenní mobilní sběr nebezpečných odpadů.</a:t>
            </a:r>
          </a:p>
          <a:p>
            <a:r>
              <a:rPr lang="cs-CZ" u="sng" dirty="0"/>
              <a:t>Po předložení občanského průkazu</a:t>
            </a:r>
            <a:r>
              <a:rPr lang="cs-CZ" dirty="0"/>
              <a:t> je možné předat následující nebezpečné odpady a vyřazené </a:t>
            </a:r>
            <a:r>
              <a:rPr lang="cs-CZ" dirty="0" err="1"/>
              <a:t>elektrozařízení</a:t>
            </a:r>
            <a:r>
              <a:rPr lang="cs-CZ" dirty="0"/>
              <a:t>: lednice, televizory, pračky, autobaterie, zářivky, léky, monočlánky, staré barvy, lepidla, oleje, olejové filtry, spotřební chemii, postřiky.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2.1 Sběrné dvory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Jeden stojí na sídlišti Růžový </a:t>
            </a:r>
            <a:r>
              <a:rPr lang="cs-CZ" dirty="0" smtClean="0"/>
              <a:t>vrch a druhý </a:t>
            </a:r>
            <a:r>
              <a:rPr lang="cs-CZ" dirty="0"/>
              <a:t>je k dispozici v </a:t>
            </a:r>
            <a:r>
              <a:rPr lang="cs-CZ" dirty="0" smtClean="0"/>
              <a:t>Rybářích. </a:t>
            </a:r>
          </a:p>
          <a:p>
            <a:r>
              <a:rPr lang="cs-CZ" dirty="0"/>
              <a:t>Oba dva jsou přístupné v sobotu a v </a:t>
            </a:r>
            <a:r>
              <a:rPr lang="cs-CZ" dirty="0" smtClean="0"/>
              <a:t>neděli.</a:t>
            </a:r>
          </a:p>
          <a:p>
            <a:r>
              <a:rPr lang="cs-CZ" dirty="0"/>
              <a:t>Poplatek za odložení odpadů </a:t>
            </a:r>
            <a:r>
              <a:rPr lang="cs-CZ" dirty="0" smtClean="0"/>
              <a:t>se nevyžaduje. </a:t>
            </a:r>
            <a:r>
              <a:rPr lang="cs-CZ" dirty="0"/>
              <a:t>Lidé se ovšem musí prokázat občanským průkazem, že jsou z Karlových Varů. U zpětného odběru, což se týká například ledniček a televizorů, musí být zařízení </a:t>
            </a:r>
            <a:r>
              <a:rPr lang="cs-CZ" dirty="0" smtClean="0"/>
              <a:t>kompletní.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Ani přes dva sběrné dvory se však počet černých skládek v katastru města příliš nesnížil. </a:t>
            </a:r>
            <a:endParaRPr lang="cs-CZ" dirty="0" smtClean="0"/>
          </a:p>
          <a:p>
            <a:r>
              <a:rPr lang="cs-CZ" dirty="0" smtClean="0"/>
              <a:t>Přesto lidé často odkládají v lepším případě věci u popelnic v horším na nelegální skládku.</a:t>
            </a:r>
          </a:p>
          <a:p>
            <a:r>
              <a:rPr lang="cs-CZ" dirty="0" smtClean="0"/>
              <a:t>K nejvíce problematickým místům patří především okolí velkých aglomerací s garážemi. Nejčastěji se zde odhazují staré pneumatiky.</a:t>
            </a:r>
          </a:p>
          <a:p>
            <a:r>
              <a:rPr lang="cs-CZ" dirty="0" smtClean="0"/>
              <a:t>Původce černých skládek se navíc daří jen velmi těžko odhalit.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 sběrných dvorech se dá odložit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Na sběrný dvůr po předložení občanského průkazu lze odložit:</a:t>
            </a:r>
            <a:r>
              <a:rPr lang="cs-CZ" dirty="0"/>
              <a:t> boilery, zařízení s obsahem </a:t>
            </a:r>
            <a:r>
              <a:rPr lang="cs-CZ" dirty="0" err="1" smtClean="0"/>
              <a:t>chlórfluóruhlovodíků</a:t>
            </a:r>
            <a:r>
              <a:rPr lang="cs-CZ" dirty="0"/>
              <a:t>, lepidla, barvy, rozpouštědla, kyseliny, hydroxidy, alkalické baterie, olověné akumulátory, pneumatiky, olejové filtry, brzdné kapaliny, znečištěné tkaniny, motorový (převodový) olej, vyřazený rozložený nábytek a jeho části, koberce, lina, podlahové krytiny. Maximálně 1 přívěsný vozík.</a:t>
            </a:r>
          </a:p>
          <a:p>
            <a:r>
              <a:rPr lang="cs-CZ" dirty="0"/>
              <a:t> 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/>
              <a:t>V rámci zpětného odběru lze na sběrný dvůr odevzdat:</a:t>
            </a:r>
            <a:endParaRPr lang="cs-CZ" dirty="0"/>
          </a:p>
          <a:p>
            <a:pPr>
              <a:buNone/>
            </a:pPr>
            <a:r>
              <a:rPr lang="cs-CZ" dirty="0" smtClean="0"/>
              <a:t>    televize</a:t>
            </a:r>
            <a:r>
              <a:rPr lang="cs-CZ" dirty="0"/>
              <a:t>, monitory, PC, tiskárny, kopírky, pračky, sporáky, vyřazené chladničky, zářivky, alkalické baterie, drobné </a:t>
            </a:r>
            <a:r>
              <a:rPr lang="cs-CZ" dirty="0" err="1"/>
              <a:t>elektrozařízení</a:t>
            </a:r>
            <a:r>
              <a:rPr lang="cs-CZ" dirty="0"/>
              <a:t> (mixér, vrtačka, mobilní telefon, el. hračky apod.)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b="1" u="sng" dirty="0"/>
              <a:t>Sběrný dvůr není určen pro odkládání:</a:t>
            </a:r>
            <a:r>
              <a:rPr lang="cs-CZ" dirty="0"/>
              <a:t> stavební sutě, střešní krytiny, oken, bytových jader (odpad vznikající při rekonstrukci bytu, domu, garáže apod.), odpadu ze zahrad (tráva, větve). </a:t>
            </a:r>
            <a:endParaRPr lang="cs-CZ" dirty="0" smtClean="0"/>
          </a:p>
          <a:p>
            <a:r>
              <a:rPr lang="cs-CZ" b="1" u="sng" dirty="0"/>
              <a:t>Odpad ze zahrad (tráva, listí):</a:t>
            </a:r>
            <a:r>
              <a:rPr lang="cs-CZ" dirty="0"/>
              <a:t> je možno bezúplatně odvést </a:t>
            </a:r>
            <a:r>
              <a:rPr lang="cs-CZ" dirty="0" smtClean="0"/>
              <a:t>na </a:t>
            </a:r>
            <a:r>
              <a:rPr lang="cs-CZ" dirty="0" err="1"/>
              <a:t>kompostárnu</a:t>
            </a:r>
            <a:r>
              <a:rPr lang="cs-CZ" dirty="0"/>
              <a:t> ve Staré </a:t>
            </a:r>
            <a:r>
              <a:rPr lang="cs-CZ" dirty="0" smtClean="0"/>
              <a:t>Roli v </a:t>
            </a:r>
            <a:r>
              <a:rPr lang="cs-CZ" dirty="0" err="1" smtClean="0"/>
              <a:t>K</a:t>
            </a:r>
            <a:r>
              <a:rPr lang="cs-CZ" dirty="0" smtClean="0"/>
              <a:t>.Varech.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3. Pitná voda v Karlovýc</a:t>
            </a:r>
            <a:r>
              <a:rPr lang="cs-CZ" b="1" dirty="0" smtClean="0"/>
              <a:t>h Varech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Území města Karlovy Vary je zásobováno vodou z </a:t>
            </a:r>
            <a:r>
              <a:rPr lang="cs-CZ" u="sng" dirty="0"/>
              <a:t>vodárenské nádrže  </a:t>
            </a:r>
            <a:r>
              <a:rPr lang="cs-CZ" u="sng" dirty="0" err="1"/>
              <a:t>Stanovice</a:t>
            </a:r>
            <a:r>
              <a:rPr lang="cs-CZ" dirty="0"/>
              <a:t> na Lomnickém potoce. </a:t>
            </a:r>
            <a:endParaRPr lang="cs-CZ" dirty="0" smtClean="0"/>
          </a:p>
          <a:p>
            <a:r>
              <a:rPr lang="cs-CZ" dirty="0" smtClean="0"/>
              <a:t>Objem </a:t>
            </a:r>
            <a:r>
              <a:rPr lang="cs-CZ" dirty="0"/>
              <a:t>této přehradní nádrže je 22,5 mil. metrů krychlových.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této nádrže je voda odebíraná do úpravny vody v Březové. </a:t>
            </a:r>
            <a:endParaRPr lang="cs-CZ" dirty="0" smtClean="0"/>
          </a:p>
          <a:p>
            <a:r>
              <a:rPr lang="cs-CZ" dirty="0" smtClean="0"/>
              <a:t>Nádrž </a:t>
            </a:r>
            <a:r>
              <a:rPr lang="cs-CZ" dirty="0"/>
              <a:t>společně s přečerpací stanicí u Tepličky na Teplé zabezpečuje vyrovnaný odběr 492 l/s pro úpravnu.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Jde o velmi kvalitní přírodní zdroj ležící v ochranném vodním pásmu a nehrozí zde tedy nebezpečí průmyslového, zemědělského či urbanistického znečištění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Dalšími vodními zdroji na území města byla drobná prameniště např. v Doubí a poblíž Golfového resortu u Kolové, s jejichž využitím se od roku 2000 již neuvažuje.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1.Úvod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1.1 Městská zeleň</a:t>
            </a:r>
            <a:endParaRPr lang="cs-CZ" dirty="0" smtClean="0"/>
          </a:p>
          <a:p>
            <a:r>
              <a:rPr lang="cs-CZ" b="1" dirty="0" smtClean="0"/>
              <a:t>1.2 Lázeňské lesy</a:t>
            </a:r>
            <a:endParaRPr lang="cs-CZ" dirty="0" smtClean="0"/>
          </a:p>
          <a:p>
            <a:r>
              <a:rPr lang="cs-CZ" b="1" dirty="0" smtClean="0"/>
              <a:t>1.3 Chránění živočichové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2. Odpady </a:t>
            </a:r>
            <a:endParaRPr lang="cs-CZ" b="1" dirty="0" smtClean="0"/>
          </a:p>
          <a:p>
            <a:r>
              <a:rPr lang="cs-CZ" b="1" dirty="0" smtClean="0"/>
              <a:t>2.1 Sběrné dvory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3. Pitná voda v Karlových Varech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4. </a:t>
            </a:r>
            <a:r>
              <a:rPr lang="cs-CZ" b="1" dirty="0" smtClean="0"/>
              <a:t>Zdroje pro čerpání informací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Úpravna vody Březová</a:t>
            </a:r>
            <a:r>
              <a:rPr lang="cs-CZ" dirty="0"/>
              <a:t> je největší úpravnou na Karlovarsku. Zásobuje pitnou vodou města Karlovy Vary, Chodov, Ostrov, Horní Slavkov, Nová Role a další obce napojené na Oblastní vodovod Karlovarska. Celkem je z tohoto vodovodu zásobováno 110 000 obyvatel. Celková délka zásobních řádů Oblastního vodovodu  Karlovarska je v současnosti 520 km.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Úpravna vody Březová je v provozu od roku 1984. Od té doby prošla postupnou modernizací a dnes je prakticky plně automatizovaná a řízena průmyslovými automaty a počítačem. Obsluhu zajišťuje v nepřetržitém provozu pouze jeden pracovník.</a:t>
            </a:r>
          </a:p>
          <a:p>
            <a:r>
              <a:rPr lang="cs-CZ" dirty="0" smtClean="0"/>
              <a:t>Projektová kapacita úpravny je 650 l/s, současný výkon se pohybuje v rozmezí 240 – 260 l/s. </a:t>
            </a:r>
          </a:p>
          <a:p>
            <a:r>
              <a:rPr lang="cs-CZ" dirty="0" smtClean="0"/>
              <a:t>Kvalita pitné vody je pečlivě sledována během celého procesu úpravy a distribuce. Požadavky na  nezávadnost a čistotu pitné vody jsou stanoveny hygienickými limity.  Tyto limity jsou upraveny platným prováděcím právním předpisem, nebo jsou povoleny či určeny příslušným orgánem ochrany veřejného zdraví.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Krajská knihovna Karlovy Vary</a:t>
            </a:r>
          </a:p>
          <a:p>
            <a:r>
              <a:rPr lang="cs-CZ" dirty="0" smtClean="0"/>
              <a:t>Prospekt: Úprava </a:t>
            </a:r>
            <a:r>
              <a:rPr lang="cs-CZ" dirty="0" smtClean="0"/>
              <a:t>pitné vody v Karlových Varech - v Březové 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Životní prostředí města Karlovy Vary </a:t>
            </a:r>
          </a:p>
          <a:p>
            <a:r>
              <a:rPr lang="cs-CZ" dirty="0" smtClean="0"/>
              <a:t>Agentura ochrany přírody a krajiny ČR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Úvod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Karlovy Vary mají zpracovaný místní Územní systém ekologické stability území, který je zapracován do Územního plánu. Celkem je na území města stanoveno 52 biokoridorů a 48 biocenter. Mezi nejvýznamnější biokoridory patří ty, které běží podél vodních toků.  </a:t>
            </a:r>
          </a:p>
          <a:p>
            <a:r>
              <a:rPr lang="cs-CZ" dirty="0" smtClean="0"/>
              <a:t>Územní systém ekologické stability zajišťuje druhovou rozmanitost živočišných a rostlinných společenstev. Biokoridory představují migraci mezi jednotlivými biocentry ale ne vždy zajišťují biokoridory vhodné podmínky pro  trvalou existenci. Velkým problémem je také vzhledem k expanzi silniční sítě zajištění možnosti migrace přes ně. K tomuto slouží speciálně budované nadchody a podchody, které je nutno doplnit vhodně zvoleným oplocením.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Největší stavbou v Karlových Varech v posledních letech co do rozsahu dotčených ploch bylo dokončení průtahu silnice R6. Bylo pro ní nutno pokácet řadu stromů a keřů. Jako náhrada bylo v rámci stavby vysazeno více než 9 500 stromů. Tato zeleň bude plnit funkci nejen estetickou, ale také praktickou: snižování prašnosti, snižování emisí…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 dalších zvláště chráněných částí přírody je zde </a:t>
            </a:r>
            <a:r>
              <a:rPr lang="cs-CZ" b="1" dirty="0" smtClean="0"/>
              <a:t>11 památných stromů</a:t>
            </a:r>
            <a:r>
              <a:rPr lang="cs-CZ" dirty="0" smtClean="0"/>
              <a:t>  a dva významné krajinné prvky: </a:t>
            </a:r>
          </a:p>
          <a:p>
            <a:pPr lvl="0"/>
            <a:r>
              <a:rPr lang="cs-CZ" b="1" dirty="0" smtClean="0"/>
              <a:t>Vřesoviště u letiště </a:t>
            </a:r>
            <a:endParaRPr lang="cs-CZ" dirty="0" smtClean="0"/>
          </a:p>
          <a:p>
            <a:pPr lvl="0"/>
            <a:r>
              <a:rPr lang="cs-CZ" b="1" dirty="0" smtClean="0"/>
              <a:t>rašelinné louky v Olšových Vratech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 městě se pak dále nalézají významné krajinné prvky: podzemní prameny, lesy, rašeliniště, vodní toky, rybníky, jezera a údolní nivy. Do režimu ochrany spadá přes 43 % území města.</a:t>
            </a:r>
          </a:p>
          <a:p>
            <a:endParaRPr lang="cs-CZ" dirty="0" smtClean="0"/>
          </a:p>
          <a:p>
            <a:r>
              <a:rPr lang="cs-CZ" dirty="0" smtClean="0"/>
              <a:t>Zvláštnímu režimu na území města podlého Chráněná krajinná oblast Slavkovský les. Do katastru města spadá 24 km.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1.1 Městská zeleň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Veřejná nelesní zeleň je spravována a udržována Správou lázeňských parků. Do údržby spadá sekání trávníků, výsadba letních záhonů, řez stromů, zalévání porostů, péče o sídlištní zeleň, obstarávání mobilní zeleně, je zajišťována též rekonstrukce parků a stezek. Je postaráno též o 60 dětských hřišť, fontánky, bazénky, pítka, lavičky, hřbitovy a kolumbárium.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Významnou akcí byla revitalizace Sokolského vrchu, byly obnoveny průhledy do okolní krajiny.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1.2 Lázeňské lesy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 území Karlových Varů se nachází kolem 130 km promenádních cest a stezek, 40 lesních chat, srubů a altánů, kolem 450 laviček. </a:t>
            </a:r>
          </a:p>
          <a:p>
            <a:r>
              <a:rPr lang="cs-CZ" dirty="0" smtClean="0"/>
              <a:t>Lázeňské lesy pečují o chov ryb v revitalizovaných rybníčkách, budují ptačí budky – </a:t>
            </a:r>
            <a:r>
              <a:rPr lang="cs-CZ" dirty="0" err="1" smtClean="0"/>
              <a:t>sýkorníky</a:t>
            </a:r>
            <a:r>
              <a:rPr lang="cs-CZ" dirty="0" smtClean="0"/>
              <a:t> a </a:t>
            </a:r>
            <a:r>
              <a:rPr lang="cs-CZ" dirty="0" err="1" smtClean="0"/>
              <a:t>rehkovníky</a:t>
            </a:r>
            <a:r>
              <a:rPr lang="cs-CZ" dirty="0" smtClean="0"/>
              <a:t>, centrální krmítka pro zimní přikrmování ptáků.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1.3 Chránění živočichové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u="sng" dirty="0" smtClean="0"/>
              <a:t>Ropucha obecná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Město </a:t>
            </a:r>
            <a:r>
              <a:rPr lang="cs-CZ" dirty="0" smtClean="0"/>
              <a:t>Karlovy Vary je aktivně zapojeno do ochrany jarní migrace žab. V průběhu měsíců března a dubna v ulici Křižíkova a u vodní nádrže  Krach je zajišťován jejich bezproblémový přechod přes jízdní komunikace pomocí dopravního omezení a instalace pevných zábran.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Českou republikou prochází severní a západní hranice rozšíření </a:t>
            </a:r>
            <a:r>
              <a:rPr lang="cs-CZ" u="sng" dirty="0" smtClean="0"/>
              <a:t>sysla</a:t>
            </a:r>
            <a:r>
              <a:rPr lang="cs-CZ" dirty="0" smtClean="0"/>
              <a:t>. Právě lokality na letišti v Karlových Varech a golfovém hřišti v Olšových Vratech jsou nejzápadnějším místem výskytu vůbec.  </a:t>
            </a:r>
          </a:p>
          <a:p>
            <a:pPr>
              <a:buNone/>
            </a:pPr>
            <a:r>
              <a:rPr lang="cs-CZ" dirty="0" smtClean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u="sng" dirty="0" smtClean="0"/>
              <a:t>Mravenci rodu </a:t>
            </a:r>
            <a:r>
              <a:rPr lang="cs-CZ" u="sng" dirty="0" err="1" smtClean="0"/>
              <a:t>Formica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Typické </a:t>
            </a:r>
            <a:r>
              <a:rPr lang="cs-CZ" dirty="0" smtClean="0"/>
              <a:t>homolovité kupy mravenců </a:t>
            </a:r>
            <a:r>
              <a:rPr lang="cs-CZ" i="1" dirty="0" err="1" smtClean="0"/>
              <a:t>Formica</a:t>
            </a:r>
            <a:r>
              <a:rPr lang="cs-CZ" i="1" dirty="0" smtClean="0"/>
              <a:t> </a:t>
            </a:r>
            <a:r>
              <a:rPr lang="cs-CZ" i="1" dirty="0" err="1" smtClean="0"/>
              <a:t>rufa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Formica</a:t>
            </a:r>
            <a:r>
              <a:rPr lang="cs-CZ" i="1" dirty="0" smtClean="0"/>
              <a:t> </a:t>
            </a:r>
            <a:r>
              <a:rPr lang="cs-CZ" i="1" dirty="0" err="1" smtClean="0"/>
              <a:t>polyctena</a:t>
            </a:r>
            <a:r>
              <a:rPr lang="cs-CZ" i="1" dirty="0" smtClean="0"/>
              <a:t> </a:t>
            </a:r>
            <a:r>
              <a:rPr lang="cs-CZ" dirty="0" smtClean="0"/>
              <a:t>pokryté vykutanou hlínou, jehličím, úlomky větviček a listů tyčící se do výše jednoho metru, jsou domovem stovek tisíc mravenčích dělnic. Při stavbě hnízd, tvořených nadzemní částí – kupou a ještě rozsáhlejším podzemím, a jejich neustálým udržováním mravenčí dělnice přemístí značné množství půdy. Jejich přínos pro lesní půdu v tomto směru můžeme srovnat s výsledkem činnosti žížal. V současné době je v evidenci 44 kup mravenců. Na 16-ti z nich byly k ochraně hnízd vyrobeny speciální klece jako ukázkový případ můžeme zmínit pěší a cyklistickou stezku podél </a:t>
            </a:r>
            <a:r>
              <a:rPr lang="cs-CZ" dirty="0" err="1" smtClean="0"/>
              <a:t>Svatošských</a:t>
            </a:r>
            <a:r>
              <a:rPr lang="cs-CZ" dirty="0" smtClean="0"/>
              <a:t> skal na cestě z Karlových Varů do Lokte.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126</TotalTime>
  <Words>640</Words>
  <Application>Microsoft Office PowerPoint</Application>
  <PresentationFormat>Předvádění na obrazovce (4:3)</PresentationFormat>
  <Paragraphs>94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Talent</vt:lpstr>
      <vt:lpstr>OCHRANA ŽIVOTNÍHO PROSTŘEDÍ</vt:lpstr>
      <vt:lpstr>OBSAH  </vt:lpstr>
      <vt:lpstr>1. Úvod </vt:lpstr>
      <vt:lpstr>Snímek 4</vt:lpstr>
      <vt:lpstr>Snímek 5</vt:lpstr>
      <vt:lpstr>1.1 Městská zeleň </vt:lpstr>
      <vt:lpstr>1.2 Lázeňské lesy </vt:lpstr>
      <vt:lpstr>1.3 Chránění živočichové </vt:lpstr>
      <vt:lpstr>Snímek 9</vt:lpstr>
      <vt:lpstr>2. Odpady  </vt:lpstr>
      <vt:lpstr>Snímek 11</vt:lpstr>
      <vt:lpstr>Snímek 12</vt:lpstr>
      <vt:lpstr>Snímek 13</vt:lpstr>
      <vt:lpstr>2.1 Sběrné dvory</vt:lpstr>
      <vt:lpstr>Snímek 15</vt:lpstr>
      <vt:lpstr>Ve sběrných dvorech se dá odložit</vt:lpstr>
      <vt:lpstr>Snímek 17</vt:lpstr>
      <vt:lpstr>3. Pitná voda v Karlových Varech</vt:lpstr>
      <vt:lpstr>Snímek 19</vt:lpstr>
      <vt:lpstr>Snímek 20</vt:lpstr>
      <vt:lpstr>Snímek 21</vt:lpstr>
      <vt:lpstr>Snímek 22</vt:lpstr>
    </vt:vector>
  </TitlesOfParts>
  <Company>K.Vary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ŽIVOTNÍHO PROSTŘEDÍ</dc:title>
  <dc:creator>Andrea</dc:creator>
  <cp:lastModifiedBy>Andrea</cp:lastModifiedBy>
  <cp:revision>14</cp:revision>
  <dcterms:created xsi:type="dcterms:W3CDTF">2010-05-03T10:09:43Z</dcterms:created>
  <dcterms:modified xsi:type="dcterms:W3CDTF">2010-05-16T16:02:34Z</dcterms:modified>
</cp:coreProperties>
</file>